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74" r:id="rId11"/>
    <p:sldId id="273" r:id="rId12"/>
    <p:sldId id="272" r:id="rId13"/>
    <p:sldId id="271" r:id="rId14"/>
    <p:sldId id="270" r:id="rId15"/>
    <p:sldId id="269" r:id="rId16"/>
    <p:sldId id="268" r:id="rId17"/>
    <p:sldId id="267" r:id="rId18"/>
    <p:sldId id="276" r:id="rId19"/>
    <p:sldId id="277" r:id="rId20"/>
    <p:sldId id="266" r:id="rId21"/>
    <p:sldId id="283" r:id="rId22"/>
    <p:sldId id="275" r:id="rId23"/>
    <p:sldId id="282" r:id="rId24"/>
    <p:sldId id="281" r:id="rId25"/>
    <p:sldId id="284" r:id="rId26"/>
    <p:sldId id="280" r:id="rId27"/>
    <p:sldId id="279" r:id="rId28"/>
    <p:sldId id="288" r:id="rId29"/>
    <p:sldId id="278" r:id="rId30"/>
    <p:sldId id="287" r:id="rId31"/>
    <p:sldId id="286" r:id="rId32"/>
    <p:sldId id="293" r:id="rId33"/>
    <p:sldId id="285" r:id="rId34"/>
    <p:sldId id="292" r:id="rId35"/>
    <p:sldId id="291" r:id="rId36"/>
    <p:sldId id="290" r:id="rId37"/>
    <p:sldId id="298" r:id="rId38"/>
    <p:sldId id="289" r:id="rId39"/>
    <p:sldId id="297" r:id="rId40"/>
    <p:sldId id="296" r:id="rId41"/>
    <p:sldId id="295" r:id="rId42"/>
    <p:sldId id="294" r:id="rId43"/>
    <p:sldId id="306" r:id="rId44"/>
    <p:sldId id="305" r:id="rId45"/>
    <p:sldId id="304" r:id="rId46"/>
    <p:sldId id="303" r:id="rId47"/>
    <p:sldId id="302" r:id="rId48"/>
    <p:sldId id="301" r:id="rId49"/>
    <p:sldId id="300" r:id="rId50"/>
    <p:sldId id="299" r:id="rId51"/>
    <p:sldId id="311" r:id="rId52"/>
    <p:sldId id="310" r:id="rId53"/>
    <p:sldId id="309" r:id="rId54"/>
    <p:sldId id="308" r:id="rId55"/>
    <p:sldId id="307" r:id="rId56"/>
    <p:sldId id="316" r:id="rId57"/>
    <p:sldId id="315" r:id="rId58"/>
    <p:sldId id="314" r:id="rId59"/>
    <p:sldId id="313" r:id="rId60"/>
    <p:sldId id="312" r:id="rId61"/>
    <p:sldId id="322" r:id="rId62"/>
    <p:sldId id="321" r:id="rId63"/>
    <p:sldId id="320" r:id="rId64"/>
    <p:sldId id="319" r:id="rId65"/>
    <p:sldId id="318" r:id="rId66"/>
    <p:sldId id="317" r:id="rId67"/>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A51CA5C-04B0-41A8-B6D4-F5DF5DB12A43}"/>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68C07CEA-EA48-4758-96E0-B867FF4EC0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CD084FB5-BD82-40DD-AFF2-549018D133D1}"/>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5" name="Substituent subsol 4">
            <a:extLst>
              <a:ext uri="{FF2B5EF4-FFF2-40B4-BE49-F238E27FC236}">
                <a16:creationId xmlns:a16="http://schemas.microsoft.com/office/drawing/2014/main" id="{575CA8C1-B681-464F-A585-EF334508E597}"/>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C03698FF-10A9-42D0-B75F-D27C9F92C18F}"/>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376807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9FC35F7-5BC7-4C9B-83F7-6DA13D94E9A1}"/>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B0147CEF-C242-46D6-93A1-D03AF68A0279}"/>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B72889AC-5B69-4508-A37C-4DA769609BC6}"/>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5" name="Substituent subsol 4">
            <a:extLst>
              <a:ext uri="{FF2B5EF4-FFF2-40B4-BE49-F238E27FC236}">
                <a16:creationId xmlns:a16="http://schemas.microsoft.com/office/drawing/2014/main" id="{97EADB28-34D3-4EC8-AD80-12F03DA5296A}"/>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3E9D232C-B4EA-480F-8827-66770D4F766F}"/>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3113434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7D5B4CC-5587-4939-ACF6-CBC71FFD7068}"/>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93A5E6C1-EEC2-4215-B34D-FC91B091C0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916E22B5-519D-4C9E-83EC-07CC1DCB678B}"/>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5" name="Substituent subsol 4">
            <a:extLst>
              <a:ext uri="{FF2B5EF4-FFF2-40B4-BE49-F238E27FC236}">
                <a16:creationId xmlns:a16="http://schemas.microsoft.com/office/drawing/2014/main" id="{6E1C9597-763E-43B6-8205-5E75958C13F1}"/>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7EF99EC6-AA5B-4F89-9EBC-0D4BA5C1168E}"/>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4257501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0F6CA5E-4939-46B6-822C-8937BB398116}"/>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53EAB45A-FDA2-451A-981B-C1B60893F3E2}"/>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67EE48C0-7F8F-4686-A7C3-120DB5431C8C}"/>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2FE4D659-A09E-4257-9226-3C289E9E4300}"/>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6" name="Substituent subsol 5">
            <a:extLst>
              <a:ext uri="{FF2B5EF4-FFF2-40B4-BE49-F238E27FC236}">
                <a16:creationId xmlns:a16="http://schemas.microsoft.com/office/drawing/2014/main" id="{160D2776-1977-4C4E-B933-2223BBC2B00E}"/>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B6FDF22B-B1D9-4C49-8A02-61F1244836F0}"/>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2073072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3E515AA-6E75-45CC-9C23-F423D9E7B31F}"/>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27801C25-D991-49CC-98A0-A58C80D505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6E74068A-8259-493C-A56C-824DDEF9E042}"/>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1864901B-8116-4D9E-8B43-22763C0F64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A7668F5D-60F2-4481-AF04-A58F56E25694}"/>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CCEA7AA9-F461-4608-9313-CE497AADD689}"/>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8" name="Substituent subsol 7">
            <a:extLst>
              <a:ext uri="{FF2B5EF4-FFF2-40B4-BE49-F238E27FC236}">
                <a16:creationId xmlns:a16="http://schemas.microsoft.com/office/drawing/2014/main" id="{F65090D6-00B3-4920-A531-57251CEC7E32}"/>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BD1654C8-2BCC-4632-B865-B4C57E513F52}"/>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692377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44A36BC-E676-45F7-91CC-6CACDF03FE13}"/>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4C443426-E3FB-44C3-8C35-54A776DAF7D9}"/>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4" name="Substituent subsol 3">
            <a:extLst>
              <a:ext uri="{FF2B5EF4-FFF2-40B4-BE49-F238E27FC236}">
                <a16:creationId xmlns:a16="http://schemas.microsoft.com/office/drawing/2014/main" id="{EC62C18D-75D8-4CC8-9199-9C5AB347C227}"/>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7F7ECCE0-0306-4EB5-93E1-325A7B345D50}"/>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206439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B8106383-8B33-4FBF-9C16-B0F5BBA1DFDB}"/>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3" name="Substituent subsol 2">
            <a:extLst>
              <a:ext uri="{FF2B5EF4-FFF2-40B4-BE49-F238E27FC236}">
                <a16:creationId xmlns:a16="http://schemas.microsoft.com/office/drawing/2014/main" id="{9999473C-9D69-4C00-9DB1-016AAA30E12F}"/>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AFF6D7D6-6F1E-43F1-8DD0-A35B630C58DA}"/>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1823634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5D1641D-8C5C-4E8D-B26D-954410C66DEF}"/>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BB84F641-BB88-469E-8D49-25DAFCA165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3BEE6EFE-549F-44AB-9ADA-DBDF7AAE40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055DD199-1545-4B7A-844D-738CB33D821B}"/>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6" name="Substituent subsol 5">
            <a:extLst>
              <a:ext uri="{FF2B5EF4-FFF2-40B4-BE49-F238E27FC236}">
                <a16:creationId xmlns:a16="http://schemas.microsoft.com/office/drawing/2014/main" id="{637E135B-977A-4EA3-9B05-D1CD20165D48}"/>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73084707-A96C-4EC6-BEAF-AB3D96363250}"/>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2627808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7C2AF8C-A9E9-4AA3-9164-38CC512F1EC5}"/>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1D0BEEC9-F1EA-4616-A345-3614AC903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4FDA9E51-C189-4A8D-BA99-DB6FE0269B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CA034873-B514-4F94-BFD5-2DA870FBAE8E}"/>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6" name="Substituent subsol 5">
            <a:extLst>
              <a:ext uri="{FF2B5EF4-FFF2-40B4-BE49-F238E27FC236}">
                <a16:creationId xmlns:a16="http://schemas.microsoft.com/office/drawing/2014/main" id="{74227358-EE3C-4477-BA2E-73E95885A4D3}"/>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2FF6EB0A-3457-4C7E-926B-BA9E556102C1}"/>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2567887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F974423-F0A9-4254-9AD3-94CBC00CEFA3}"/>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48580423-3B4B-406D-AF63-A93ECB98B713}"/>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AB352306-E82E-4394-8ECC-E061F59C4E66}"/>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5" name="Substituent subsol 4">
            <a:extLst>
              <a:ext uri="{FF2B5EF4-FFF2-40B4-BE49-F238E27FC236}">
                <a16:creationId xmlns:a16="http://schemas.microsoft.com/office/drawing/2014/main" id="{80FC0F48-C852-4A78-A27A-12F4C16DA312}"/>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47643E3E-28A5-490A-8CF6-7CFC145109F9}"/>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1440179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5A35B6AF-9FF0-40DD-8546-39E9BD9E7B3E}"/>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9E644FA7-5E5D-4A92-9CDF-8F29A9F968C1}"/>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6F35AF4D-EBD3-45AC-87F9-F4970CC918D3}"/>
              </a:ext>
            </a:extLst>
          </p:cNvPr>
          <p:cNvSpPr>
            <a:spLocks noGrp="1"/>
          </p:cNvSpPr>
          <p:nvPr>
            <p:ph type="dt" sz="half" idx="10"/>
          </p:nvPr>
        </p:nvSpPr>
        <p:spPr/>
        <p:txBody>
          <a:bodyPr/>
          <a:lstStyle/>
          <a:p>
            <a:fld id="{BA5175DD-7638-4D9E-BD33-A3AE6E27A48F}" type="datetimeFigureOut">
              <a:rPr lang="ro-RO" smtClean="0"/>
              <a:t>22.04.2020</a:t>
            </a:fld>
            <a:endParaRPr lang="ro-RO"/>
          </a:p>
        </p:txBody>
      </p:sp>
      <p:sp>
        <p:nvSpPr>
          <p:cNvPr id="5" name="Substituent subsol 4">
            <a:extLst>
              <a:ext uri="{FF2B5EF4-FFF2-40B4-BE49-F238E27FC236}">
                <a16:creationId xmlns:a16="http://schemas.microsoft.com/office/drawing/2014/main" id="{B95EF9F7-118E-49F0-9A5C-5324A40C3C57}"/>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152198B-12AA-4951-BD2F-B79FA8534590}"/>
              </a:ext>
            </a:extLst>
          </p:cNvPr>
          <p:cNvSpPr>
            <a:spLocks noGrp="1"/>
          </p:cNvSpPr>
          <p:nvPr>
            <p:ph type="sldNum" sz="quarter" idx="12"/>
          </p:nvPr>
        </p:nvSpPr>
        <p:spPr/>
        <p:txBody>
          <a:bodyPr/>
          <a:lstStyle/>
          <a:p>
            <a:fld id="{09335031-5182-47D4-82F5-F7C22A42EDF1}" type="slidenum">
              <a:rPr lang="ro-RO" smtClean="0"/>
              <a:t>‹#›</a:t>
            </a:fld>
            <a:endParaRPr lang="ro-RO"/>
          </a:p>
        </p:txBody>
      </p:sp>
    </p:spTree>
    <p:extLst>
      <p:ext uri="{BB962C8B-B14F-4D97-AF65-F5344CB8AC3E}">
        <p14:creationId xmlns:p14="http://schemas.microsoft.com/office/powerpoint/2010/main" val="1453861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25D93071-4507-4A2E-80C6-F1E533B739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CA5AEBE3-DCB3-46F1-9BDF-644EAD885B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A9D0142F-01C7-456B-8A18-EBE52E7B26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5175DD-7638-4D9E-BD33-A3AE6E27A48F}" type="datetimeFigureOut">
              <a:rPr lang="ro-RO" smtClean="0"/>
              <a:t>22.04.2020</a:t>
            </a:fld>
            <a:endParaRPr lang="ro-RO"/>
          </a:p>
        </p:txBody>
      </p:sp>
      <p:sp>
        <p:nvSpPr>
          <p:cNvPr id="5" name="Substituent subsol 4">
            <a:extLst>
              <a:ext uri="{FF2B5EF4-FFF2-40B4-BE49-F238E27FC236}">
                <a16:creationId xmlns:a16="http://schemas.microsoft.com/office/drawing/2014/main" id="{4D32282F-9B6F-475E-A034-27E9C0C4A4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93751D05-E49F-45F5-8643-2DF23109BE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35031-5182-47D4-82F5-F7C22A42EDF1}" type="slidenum">
              <a:rPr lang="ro-RO" smtClean="0"/>
              <a:t>‹#›</a:t>
            </a:fld>
            <a:endParaRPr lang="ro-RO"/>
          </a:p>
        </p:txBody>
      </p:sp>
    </p:spTree>
    <p:extLst>
      <p:ext uri="{BB962C8B-B14F-4D97-AF65-F5344CB8AC3E}">
        <p14:creationId xmlns:p14="http://schemas.microsoft.com/office/powerpoint/2010/main" val="4064215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slide" Target="slide3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CDD47AD-907F-4680-8C73-5120BA423001}"/>
              </a:ext>
            </a:extLst>
          </p:cNvPr>
          <p:cNvSpPr>
            <a:spLocks noGrp="1"/>
          </p:cNvSpPr>
          <p:nvPr>
            <p:ph type="ctrTitle"/>
          </p:nvPr>
        </p:nvSpPr>
        <p:spPr>
          <a:xfrm>
            <a:off x="6746628" y="1"/>
            <a:ext cx="4645250" cy="768625"/>
          </a:xfrm>
        </p:spPr>
        <p:txBody>
          <a:bodyPr anchor="b">
            <a:normAutofit/>
          </a:bodyPr>
          <a:lstStyle/>
          <a:p>
            <a:r>
              <a:rPr lang="ro-RO" sz="3600" b="1" dirty="0">
                <a:effectLst>
                  <a:outerShdw blurRad="38100" dist="38100" dir="2700000" algn="tl">
                    <a:srgbClr val="000000">
                      <a:alpha val="43137"/>
                    </a:srgbClr>
                  </a:outerShdw>
                </a:effectLst>
                <a:latin typeface="+mn-lt"/>
              </a:rPr>
              <a:t>LECȚIA 1</a:t>
            </a:r>
          </a:p>
        </p:txBody>
      </p:sp>
      <p:sp>
        <p:nvSpPr>
          <p:cNvPr id="3" name="Subtitlu 2">
            <a:extLst>
              <a:ext uri="{FF2B5EF4-FFF2-40B4-BE49-F238E27FC236}">
                <a16:creationId xmlns:a16="http://schemas.microsoft.com/office/drawing/2014/main" id="{E565FF9E-B3D1-49B2-871C-751CB529CCBE}"/>
              </a:ext>
            </a:extLst>
          </p:cNvPr>
          <p:cNvSpPr>
            <a:spLocks noGrp="1"/>
          </p:cNvSpPr>
          <p:nvPr>
            <p:ph type="subTitle" idx="1"/>
          </p:nvPr>
        </p:nvSpPr>
        <p:spPr>
          <a:xfrm>
            <a:off x="6167848" y="927652"/>
            <a:ext cx="5779313" cy="5698001"/>
          </a:xfrm>
        </p:spPr>
        <p:txBody>
          <a:bodyPr anchor="t">
            <a:normAutofit/>
          </a:bodyPr>
          <a:lstStyle/>
          <a:p>
            <a:pPr marL="457200" indent="-457200" algn="just">
              <a:spcAft>
                <a:spcPts val="1200"/>
              </a:spcAft>
              <a:buAutoNum type="arabicPeriod"/>
            </a:pPr>
            <a:r>
              <a:rPr lang="ro-RO" b="1" dirty="0">
                <a:effectLst>
                  <a:outerShdw blurRad="38100" dist="38100" dir="2700000" algn="tl">
                    <a:srgbClr val="000000">
                      <a:alpha val="43137"/>
                    </a:srgbClr>
                  </a:outerShdw>
                </a:effectLst>
              </a:rPr>
              <a:t>Aspecte legate de organizarea cursului de legislație rutieră (durată, conținut, scop, obiective, prezentă).</a:t>
            </a:r>
          </a:p>
          <a:p>
            <a:pPr marL="457200" indent="-457200" algn="just">
              <a:spcAft>
                <a:spcPts val="1200"/>
              </a:spcAft>
              <a:buAutoNum type="arabicPeriod"/>
            </a:pPr>
            <a:r>
              <a:rPr lang="it-IT" b="1" dirty="0">
                <a:effectLst>
                  <a:outerShdw blurRad="38100" dist="38100" dir="2700000" algn="tl">
                    <a:srgbClr val="000000">
                      <a:alpha val="43137"/>
                    </a:srgbClr>
                  </a:outerShdw>
                </a:effectLst>
              </a:rPr>
              <a:t>Noțiuni generale privind circulația pe drumurile publice</a:t>
            </a:r>
            <a:r>
              <a:rPr lang="ro-RO" b="1" dirty="0">
                <a:effectLst>
                  <a:outerShdw blurRad="38100" dist="38100" dir="2700000" algn="tl">
                    <a:srgbClr val="000000">
                      <a:alpha val="43137"/>
                    </a:srgbClr>
                  </a:outerShdw>
                </a:effectLst>
              </a:rPr>
              <a:t>: </a:t>
            </a:r>
          </a:p>
          <a:p>
            <a:pPr marL="342900" indent="-342900" algn="just">
              <a:spcAft>
                <a:spcPts val="1200"/>
              </a:spcAft>
              <a:buFont typeface="Arial" panose="020B0604020202020204" pitchFamily="34" charset="0"/>
              <a:buChar char="•"/>
            </a:pPr>
            <a:r>
              <a:rPr lang="ro-RO" b="1" dirty="0">
                <a:effectLst>
                  <a:outerShdw blurRad="38100" dist="38100" dir="2700000" algn="tl">
                    <a:srgbClr val="000000">
                      <a:alpha val="43137"/>
                    </a:srgbClr>
                  </a:outerShdw>
                </a:effectLst>
              </a:rPr>
              <a:t>drum public (definiție, clasificare, părți componente, elementele,  geometrice ale drumului);</a:t>
            </a:r>
          </a:p>
          <a:p>
            <a:pPr marL="457200" indent="-457200" algn="just">
              <a:spcBef>
                <a:spcPts val="1200"/>
              </a:spcBef>
              <a:spcAft>
                <a:spcPts val="1200"/>
              </a:spcAft>
              <a:buAutoNum type="arabicPeriod" startAt="3"/>
            </a:pPr>
            <a:r>
              <a:rPr lang="ro-RO" b="1" dirty="0">
                <a:effectLst>
                  <a:outerShdw blurRad="38100" dist="38100" dir="2700000" algn="tl">
                    <a:srgbClr val="000000">
                      <a:alpha val="43137"/>
                    </a:srgbClr>
                  </a:outerShdw>
                </a:effectLst>
              </a:rPr>
              <a:t>Semnalizarea rutieră și ordinea de prioritate;</a:t>
            </a:r>
          </a:p>
          <a:p>
            <a:pPr marL="457200" indent="-457200" algn="just">
              <a:spcBef>
                <a:spcPts val="1200"/>
              </a:spcBef>
              <a:spcAft>
                <a:spcPts val="1200"/>
              </a:spcAft>
              <a:buAutoNum type="arabicPeriod" startAt="3"/>
            </a:pPr>
            <a:r>
              <a:rPr lang="ro-RO" b="1" dirty="0">
                <a:effectLst>
                  <a:outerShdw blurRad="38100" dist="38100" dir="2700000" algn="tl">
                    <a:srgbClr val="000000">
                      <a:alpha val="43137"/>
                    </a:srgbClr>
                  </a:outerShdw>
                </a:effectLst>
              </a:rPr>
              <a:t>Obligațiile participanților la trafic</a:t>
            </a:r>
          </a:p>
          <a:p>
            <a:pPr algn="l"/>
            <a:r>
              <a:rPr lang="ro-RO" dirty="0"/>
              <a:t> </a:t>
            </a:r>
          </a:p>
          <a:p>
            <a:pPr algn="l"/>
            <a:endParaRPr lang="ro-RO" sz="2000" dirty="0"/>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713707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CDD47AD-907F-4680-8C73-5120BA423001}"/>
              </a:ext>
            </a:extLst>
          </p:cNvPr>
          <p:cNvSpPr>
            <a:spLocks noGrp="1"/>
          </p:cNvSpPr>
          <p:nvPr>
            <p:ph type="ctrTitle"/>
          </p:nvPr>
        </p:nvSpPr>
        <p:spPr>
          <a:xfrm>
            <a:off x="6167847" y="232349"/>
            <a:ext cx="5779313" cy="1216624"/>
          </a:xfrm>
        </p:spPr>
        <p:txBody>
          <a:bodyPr anchor="b">
            <a:noAutofit/>
          </a:bodyPr>
          <a:lstStyle/>
          <a:p>
            <a:pPr algn="just"/>
            <a:r>
              <a:rPr lang="ro-RO" sz="2800" b="1" dirty="0">
                <a:effectLst>
                  <a:outerShdw blurRad="38100" dist="38100" dir="2700000" algn="tl">
                    <a:srgbClr val="000000">
                      <a:alpha val="43137"/>
                    </a:srgbClr>
                  </a:outerShdw>
                </a:effectLst>
              </a:rPr>
              <a:t>1. Aspecte legate de organizarea cursului de legislație rutieră (durată, conținut, scop, obiective, prezentă).</a:t>
            </a:r>
          </a:p>
        </p:txBody>
      </p:sp>
      <p:sp>
        <p:nvSpPr>
          <p:cNvPr id="3" name="Subtitlu 2">
            <a:extLst>
              <a:ext uri="{FF2B5EF4-FFF2-40B4-BE49-F238E27FC236}">
                <a16:creationId xmlns:a16="http://schemas.microsoft.com/office/drawing/2014/main" id="{E565FF9E-B3D1-49B2-871C-751CB529CCBE}"/>
              </a:ext>
            </a:extLst>
          </p:cNvPr>
          <p:cNvSpPr>
            <a:spLocks noGrp="1"/>
          </p:cNvSpPr>
          <p:nvPr>
            <p:ph type="subTitle" idx="1"/>
          </p:nvPr>
        </p:nvSpPr>
        <p:spPr>
          <a:xfrm>
            <a:off x="6167848" y="1934817"/>
            <a:ext cx="5779313" cy="4690835"/>
          </a:xfrm>
        </p:spPr>
        <p:txBody>
          <a:bodyPr anchor="t">
            <a:normAutofit/>
          </a:bodyPr>
          <a:lstStyle/>
          <a:p>
            <a:pPr algn="just"/>
            <a:r>
              <a:rPr lang="ro-RO" dirty="0"/>
              <a:t>Cursul de legislație rutiera are ca scop cunoașterea, înțelegerea și importanța respectării regulilor de circulație rutieră. </a:t>
            </a:r>
          </a:p>
          <a:p>
            <a:pPr algn="just"/>
            <a:endParaRPr lang="ro-RO" dirty="0">
              <a:effectLst>
                <a:outerShdw blurRad="38100" dist="38100" dir="2700000" algn="tl">
                  <a:srgbClr val="000000">
                    <a:alpha val="43137"/>
                  </a:srgbClr>
                </a:outerShdw>
              </a:effectLst>
            </a:endParaRPr>
          </a:p>
          <a:p>
            <a:pPr algn="just"/>
            <a:r>
              <a:rPr lang="ro-RO" dirty="0"/>
              <a:t>Sediul materiei:</a:t>
            </a:r>
          </a:p>
          <a:p>
            <a:pPr algn="just"/>
            <a:r>
              <a:rPr lang="ro-RO" dirty="0"/>
              <a:t>OUG 195/2002 Republicată cu modificările și completările ulterioare privind circulația pe drumurile publice </a:t>
            </a:r>
          </a:p>
          <a:p>
            <a:pPr algn="just"/>
            <a:r>
              <a:rPr lang="ro-RO" dirty="0"/>
              <a:t>HG 1391/2006 privind Regulamentul de aplicare a OUG 195/2002.</a:t>
            </a:r>
          </a:p>
          <a:p>
            <a:pPr algn="l"/>
            <a:endParaRPr lang="ro-RO" sz="2000" dirty="0"/>
          </a:p>
        </p:txBody>
      </p:sp>
      <p:sp>
        <p:nvSpPr>
          <p:cNvPr id="10"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80662691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309489"/>
            <a:ext cx="5789690" cy="6316736"/>
          </a:xfrm>
        </p:spPr>
        <p:txBody>
          <a:bodyPr anchor="t">
            <a:normAutofit fontScale="92500"/>
          </a:bodyPr>
          <a:lstStyle/>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Participarea cursanților la cursul de legislație rutieră este obligatorie.</a:t>
            </a:r>
          </a:p>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Durata unei ore didactice de pregătire teoretică este de 50 minute.</a:t>
            </a:r>
          </a:p>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După fiecare oră didactică de pregătire teoretică, se va lua o pauză de 10 minute.</a:t>
            </a:r>
          </a:p>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Durata zilnică a pregătirii teoretice programate pentru o grupă de cursanți, indiferent de numărul disciplinelor prevăzute în orar, nu poate depăși 5 ore didactice.</a:t>
            </a:r>
          </a:p>
          <a:p>
            <a:pPr marL="342900" indent="-342900" algn="just">
              <a:buFont typeface="Wingdings" panose="05000000000000000000" pitchFamily="2" charset="2"/>
              <a:buChar char="Ø"/>
            </a:pPr>
            <a:r>
              <a:rPr lang="ro-RO" dirty="0">
                <a:effectLst>
                  <a:outerShdw blurRad="38100" dist="38100" dir="2700000" algn="tl">
                    <a:srgbClr val="000000">
                      <a:alpha val="43137"/>
                    </a:srgbClr>
                  </a:outerShdw>
                </a:effectLst>
              </a:rPr>
              <a:t>Pregătirea teoretică se finalizează prin promovarea unei evaluări tip grilă, în format electronic, în cadrul școlii de conducători auto.</a:t>
            </a:r>
          </a:p>
          <a:p>
            <a:pPr algn="l"/>
            <a:endParaRPr lang="ro-RO" sz="2000" dirty="0"/>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23165927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724940"/>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Evaluarea tip grilă, este asemănătoare cu examenul susținut de către cursanți în vederea obținerii permisului de conducere.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Pentru promovabilitate, cursantul trebuie să răspundă corect la minim 22 de întrebări din cele 26 ale chestionarului.</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Fiecare întrebare are trei variante de răspuns, a, b, c. Pot fi corecte una, două sau toate trei variantele de răspuns.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Nu există întrebare fără niciun răspuns corect. Răspunsul la întrebare se consideră corect dacă se răspunde la toate variantele corecte. Nu sunt luate în considerare răspunsuri parțiale. </a:t>
            </a:r>
          </a:p>
          <a:p>
            <a:pPr algn="just"/>
            <a:endParaRPr lang="ro-RO"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56981666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724940"/>
          </a:xfrm>
        </p:spPr>
        <p:txBody>
          <a:bodyPr anchor="t">
            <a:normAutofit/>
          </a:bodyPr>
          <a:lstStyle/>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Rezultatele obținute la evaluarea menționată se comunică individual cursanților în aceeași zi, imediat după corectarea acestora.</a:t>
            </a:r>
          </a:p>
          <a:p>
            <a:pPr marL="0" indent="0" algn="just">
              <a:buNone/>
            </a:pPr>
            <a:endParaRPr lang="ro-RO" sz="2400"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Cursanții au obligaţia să semneze toate documentele printate, aferente evaluării menționate pentru luarea la cunoștință a rezultatului evaluării.</a:t>
            </a:r>
          </a:p>
          <a:p>
            <a:pPr algn="just"/>
            <a:endParaRPr lang="ro-RO" sz="2400"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Rezultatul evaluării va fi înscris în catalogul fiecărei grupe de cursanți şi în Registrul Național al Cursanților.</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5034438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ctr">
              <a:spcAft>
                <a:spcPts val="1200"/>
              </a:spcAft>
              <a:buNone/>
            </a:pPr>
            <a:r>
              <a:rPr lang="ro-RO" b="1" dirty="0">
                <a:effectLst>
                  <a:outerShdw blurRad="38100" dist="38100" dir="2700000" algn="tl">
                    <a:srgbClr val="000000">
                      <a:alpha val="43137"/>
                    </a:srgbClr>
                  </a:outerShdw>
                </a:effectLst>
              </a:rPr>
              <a:t>2. </a:t>
            </a:r>
            <a:r>
              <a:rPr lang="it-IT" b="1" dirty="0">
                <a:effectLst>
                  <a:outerShdw blurRad="38100" dist="38100" dir="2700000" algn="tl">
                    <a:srgbClr val="000000">
                      <a:alpha val="43137"/>
                    </a:srgbClr>
                  </a:outerShdw>
                </a:effectLst>
              </a:rPr>
              <a:t>Noțiuni generale privind circulația pe drumurile publice</a:t>
            </a:r>
            <a:r>
              <a:rPr lang="ro-RO" b="1" dirty="0">
                <a:effectLst>
                  <a:outerShdw blurRad="38100" dist="38100" dir="2700000" algn="tl">
                    <a:srgbClr val="000000">
                      <a:alpha val="43137"/>
                    </a:srgbClr>
                  </a:outerShdw>
                </a:effectLst>
              </a:rPr>
              <a:t>;</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r>
              <a:rPr lang="ro-RO" sz="2400" b="1" dirty="0">
                <a:effectLst>
                  <a:outerShdw blurRad="38100" dist="38100" dir="2700000" algn="tl">
                    <a:srgbClr val="000000">
                      <a:alpha val="43137"/>
                    </a:srgbClr>
                  </a:outerShdw>
                </a:effectLst>
              </a:rPr>
              <a:t>Drum public. </a:t>
            </a:r>
          </a:p>
          <a:p>
            <a:pPr marL="0" indent="0" algn="just">
              <a:buNone/>
            </a:pPr>
            <a:r>
              <a:rPr lang="ro-RO" sz="2400" b="1" dirty="0">
                <a:effectLst>
                  <a:outerShdw blurRad="38100" dist="38100" dir="2700000" algn="tl">
                    <a:srgbClr val="000000">
                      <a:alpha val="43137"/>
                    </a:srgbClr>
                  </a:outerShdw>
                </a:effectLst>
              </a:rPr>
              <a:t>Definiție: </a:t>
            </a: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Orice cale de comunicație terestră, cu excepția căilor ferate, special amenajată pentru traficul pietonal sau rutier, deschisă circulației publice. Drumurile care sunt închise circulației publice sunt semnalizate la intrare cu inscripții vizibile.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23495606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just">
              <a:buNone/>
            </a:pPr>
            <a:r>
              <a:rPr lang="ro-RO" sz="2400" b="1" dirty="0">
                <a:effectLst>
                  <a:outerShdw blurRad="38100" dist="38100" dir="2700000" algn="tl">
                    <a:srgbClr val="000000">
                      <a:alpha val="43137"/>
                    </a:srgbClr>
                  </a:outerShdw>
                </a:effectLst>
              </a:rPr>
              <a:t>Clasificarea drumurilor publice :</a:t>
            </a:r>
          </a:p>
          <a:p>
            <a:pPr marL="0" indent="0" algn="just">
              <a:buNone/>
            </a:pPr>
            <a:endParaRPr lang="ro-RO" sz="2400" b="1" dirty="0">
              <a:effectLst>
                <a:outerShdw blurRad="38100" dist="38100" dir="2700000" algn="tl">
                  <a:srgbClr val="000000">
                    <a:alpha val="43137"/>
                  </a:srgbClr>
                </a:outerShdw>
              </a:effectLst>
            </a:endParaRPr>
          </a:p>
          <a:p>
            <a:pPr marL="342900" indent="-342900"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rPr>
              <a:t>De interes național</a:t>
            </a:r>
            <a:r>
              <a:rPr lang="ro-RO" sz="2400" dirty="0">
                <a:effectLst>
                  <a:outerShdw blurRad="38100" dist="38100" dir="2700000" algn="tl">
                    <a:srgbClr val="000000">
                      <a:alpha val="43137"/>
                    </a:srgbClr>
                  </a:outerShdw>
                </a:effectLst>
              </a:rPr>
              <a:t>: - autostrăzi, drumuri expres, europene (E), drumuri naționale.</a:t>
            </a:r>
          </a:p>
          <a:p>
            <a:pPr marL="342900" indent="-342900" algn="just">
              <a:spcAft>
                <a:spcPts val="1200"/>
              </a:spcAft>
              <a:buFont typeface="Wingdings" panose="05000000000000000000" pitchFamily="2" charset="2"/>
              <a:buChar char="Ø"/>
            </a:pPr>
            <a:r>
              <a:rPr lang="ro-RO" sz="2400" b="1" dirty="0">
                <a:effectLst>
                  <a:outerShdw blurRad="38100" dist="38100" dir="2700000" algn="tl">
                    <a:srgbClr val="000000">
                      <a:alpha val="43137"/>
                    </a:srgbClr>
                  </a:outerShdw>
                </a:effectLst>
              </a:rPr>
              <a:t>De interes local: </a:t>
            </a:r>
            <a:r>
              <a:rPr lang="ro-RO" sz="2400" dirty="0">
                <a:effectLst>
                  <a:outerShdw blurRad="38100" dist="38100" dir="2700000" algn="tl">
                    <a:srgbClr val="000000">
                      <a:alpha val="43137"/>
                    </a:srgbClr>
                  </a:outerShdw>
                </a:effectLst>
              </a:rPr>
              <a:t>- drumuri județene, drumuri comunale, drumuri din interiorul localităților.</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De exploatare, Petroliere, Forestiere, Agricole, etc.</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3215267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just">
              <a:buNone/>
            </a:pPr>
            <a:r>
              <a:rPr lang="ro-RO" sz="2400" b="1" dirty="0">
                <a:effectLst>
                  <a:outerShdw blurRad="38100" dist="38100" dir="2700000" algn="tl">
                    <a:srgbClr val="000000">
                      <a:alpha val="43137"/>
                    </a:srgbClr>
                  </a:outerShdw>
                </a:effectLst>
              </a:rPr>
              <a:t>Părțile componente ale drumului public:</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endParaRPr lang="ro-RO" sz="2400" b="1" dirty="0">
              <a:effectLst>
                <a:outerShdw blurRad="38100" dist="38100" dir="2700000" algn="tl">
                  <a:srgbClr val="000000">
                    <a:alpha val="43137"/>
                  </a:srgbClr>
                </a:outerShdw>
              </a:effectLst>
            </a:endParaRPr>
          </a:p>
          <a:p>
            <a:pPr marL="342900" indent="-342900">
              <a:buFont typeface="Wingdings" panose="05000000000000000000" pitchFamily="2" charset="2"/>
              <a:buChar char="Ø"/>
            </a:pPr>
            <a:r>
              <a:rPr lang="ro-RO" sz="2400" dirty="0">
                <a:effectLst>
                  <a:outerShdw blurRad="38100" dist="38100" dir="2700000" algn="tl">
                    <a:srgbClr val="000000">
                      <a:alpha val="43137"/>
                    </a:srgbClr>
                  </a:outerShdw>
                </a:effectLst>
              </a:rPr>
              <a:t>Partea carosabilă.</a:t>
            </a:r>
          </a:p>
          <a:p>
            <a:pPr marL="342900" indent="-342900">
              <a:buFont typeface="Wingdings" panose="05000000000000000000" pitchFamily="2" charset="2"/>
              <a:buChar char="Ø"/>
            </a:pPr>
            <a:r>
              <a:rPr lang="ro-RO" sz="2400" dirty="0">
                <a:effectLst>
                  <a:outerShdw blurRad="38100" dist="38100" dir="2700000" algn="tl">
                    <a:srgbClr val="000000">
                      <a:alpha val="43137"/>
                    </a:srgbClr>
                  </a:outerShdw>
                </a:effectLst>
              </a:rPr>
              <a:t>Acostamentul.</a:t>
            </a:r>
          </a:p>
          <a:p>
            <a:pPr marL="342900" indent="-342900">
              <a:buFont typeface="Wingdings" panose="05000000000000000000" pitchFamily="2" charset="2"/>
              <a:buChar char="Ø"/>
            </a:pPr>
            <a:r>
              <a:rPr lang="ro-RO" sz="2400" dirty="0">
                <a:effectLst>
                  <a:outerShdw blurRad="38100" dist="38100" dir="2700000" algn="tl">
                    <a:srgbClr val="000000">
                      <a:alpha val="43137"/>
                    </a:srgbClr>
                  </a:outerShdw>
                </a:effectLst>
              </a:rPr>
              <a:t>Șanțurile sau rigolele.</a:t>
            </a:r>
          </a:p>
          <a:p>
            <a:pPr marL="342900" indent="-342900">
              <a:buFont typeface="Wingdings" panose="05000000000000000000" pitchFamily="2" charset="2"/>
              <a:buChar char="Ø"/>
            </a:pPr>
            <a:r>
              <a:rPr lang="ro-RO" sz="2400" dirty="0">
                <a:effectLst>
                  <a:outerShdw blurRad="38100" dist="38100" dir="2700000" algn="tl">
                    <a:srgbClr val="000000">
                      <a:alpha val="43137"/>
                    </a:srgbClr>
                  </a:outerShdw>
                </a:effectLst>
              </a:rPr>
              <a:t>Trotuarul.</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27234955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just">
              <a:buNone/>
            </a:pPr>
            <a:r>
              <a:rPr lang="ro-RO" sz="2400" b="1" dirty="0">
                <a:effectLst>
                  <a:outerShdw blurRad="38100" dist="38100" dir="2700000" algn="tl">
                    <a:srgbClr val="000000">
                      <a:alpha val="43137"/>
                    </a:srgbClr>
                  </a:outerShdw>
                </a:effectLst>
              </a:rPr>
              <a:t> Elementele geometrice ale drumului:</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endParaRPr lang="ro-RO" sz="2400" b="1"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Drum în aliniament. (este drumul în linie dreaptă).</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Drum în rampă (la urcare)</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Drum în pantă ( la coborâre)</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Drum în curbă.</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Drum cu declivități</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Drum în palier</a:t>
            </a:r>
            <a:r>
              <a:rPr lang="ro-RO" sz="2400" i="1" dirty="0">
                <a:effectLst>
                  <a:outerShdw blurRad="38100" dist="38100" dir="2700000" algn="tl">
                    <a:srgbClr val="000000">
                      <a:alpha val="43137"/>
                    </a:srgbClr>
                  </a:outerShdw>
                </a:effectLst>
              </a:rPr>
              <a:t>.</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234774545"/>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just">
              <a:buNone/>
            </a:pPr>
            <a:r>
              <a:rPr lang="ro-RO" sz="2400" b="1" dirty="0">
                <a:effectLst>
                  <a:outerShdw blurRad="38100" dist="38100" dir="2700000" algn="tl">
                    <a:srgbClr val="000000">
                      <a:alpha val="43137"/>
                    </a:srgbClr>
                  </a:outerShdw>
                </a:effectLst>
              </a:rPr>
              <a:t> </a:t>
            </a:r>
            <a:r>
              <a:rPr lang="pt-BR" sz="2400" b="1" dirty="0">
                <a:effectLst>
                  <a:outerShdw blurRad="38100" dist="38100" dir="2700000" algn="tl">
                    <a:srgbClr val="000000">
                      <a:alpha val="43137"/>
                    </a:srgbClr>
                  </a:outerShdw>
                </a:effectLst>
              </a:rPr>
              <a:t>Sensul și banda de circulație. </a:t>
            </a:r>
            <a:endParaRPr lang="ro-RO" sz="2400" b="1" dirty="0">
              <a:effectLst>
                <a:outerShdw blurRad="38100" dist="38100" dir="2700000" algn="tl">
                  <a:srgbClr val="000000">
                    <a:alpha val="43137"/>
                  </a:srgbClr>
                </a:outerShdw>
              </a:effectLst>
            </a:endParaRP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Sensul de circulație reprezintă partea drumului public pe care toate vehiculele circulă în același sens. </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De regulă, drumurile au două sensuri de circulație separate între ele de axa drumului care poate fi o linie imaginară sau materializată prin marcaj longitudinal discontinuu sau continuu, simplu sau dublu.</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57972849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300870"/>
          </a:xfrm>
        </p:spPr>
        <p:txBody>
          <a:bodyPr anchor="t">
            <a:normAutofit/>
          </a:bodyPr>
          <a:lstStyle/>
          <a:p>
            <a:pPr algn="just"/>
            <a:r>
              <a:rPr lang="ro-RO" sz="2400" b="1" i="1" dirty="0">
                <a:effectLst>
                  <a:outerShdw blurRad="38100" dist="38100" dir="2700000" algn="tl">
                    <a:srgbClr val="000000">
                      <a:alpha val="43137"/>
                    </a:srgbClr>
                  </a:outerShdw>
                </a:effectLst>
              </a:rPr>
              <a:t>Axa drumului </a:t>
            </a:r>
          </a:p>
          <a:p>
            <a:pPr algn="just"/>
            <a:r>
              <a:rPr lang="ro-RO" sz="2400" i="1" dirty="0">
                <a:effectLst>
                  <a:outerShdw blurRad="38100" dist="38100" dir="2700000" algn="tl">
                    <a:srgbClr val="000000">
                      <a:alpha val="43137"/>
                    </a:srgbClr>
                  </a:outerShdw>
                </a:effectLst>
              </a:rPr>
              <a:t>este linia care separă cele două sensuri de circulație. Axa drumului nu trebuie sa se confunde cu axa geometrică de simetrie a drumului.</a:t>
            </a:r>
          </a:p>
          <a:p>
            <a:pPr algn="just"/>
            <a:endParaRPr lang="ro-RO" sz="2400" i="1" dirty="0">
              <a:effectLst>
                <a:outerShdw blurRad="38100" dist="38100" dir="2700000" algn="tl">
                  <a:srgbClr val="000000">
                    <a:alpha val="43137"/>
                  </a:srgbClr>
                </a:outerShdw>
              </a:effectLst>
            </a:endParaRPr>
          </a:p>
          <a:p>
            <a:pPr algn="just"/>
            <a:r>
              <a:rPr lang="ro-RO" sz="2400" b="1" i="1" dirty="0">
                <a:effectLst>
                  <a:outerShdw blurRad="38100" dist="38100" dir="2700000" algn="tl">
                    <a:srgbClr val="000000">
                      <a:alpha val="43137"/>
                    </a:srgbClr>
                  </a:outerShdw>
                </a:effectLst>
              </a:rPr>
              <a:t>Banda de circulație </a:t>
            </a:r>
          </a:p>
          <a:p>
            <a:pPr algn="just"/>
            <a:r>
              <a:rPr lang="ro-RO" sz="2400" i="1" dirty="0">
                <a:effectLst>
                  <a:outerShdw blurRad="38100" dist="38100" dir="2700000" algn="tl">
                    <a:srgbClr val="000000">
                      <a:alpha val="43137"/>
                    </a:srgbClr>
                  </a:outerShdw>
                </a:effectLst>
              </a:rPr>
              <a:t>este oricare subdiviziune a părții carosabile materializate sau nu prin marcaje, cu condiția să aibă o lățime suficientă care să permită circulați cu ușurință  a unui șir de vehicule altele decât vehiculele pe două roți.</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80572480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024154" y="755373"/>
            <a:ext cx="5995569" cy="5671931"/>
          </a:xfrm>
        </p:spPr>
        <p:txBody>
          <a:bodyPr anchor="t">
            <a:normAutofit/>
          </a:bodyPr>
          <a:lstStyle/>
          <a:p>
            <a:pPr marL="0" indent="0" algn="just">
              <a:buNone/>
            </a:pPr>
            <a:r>
              <a:rPr lang="ro-RO" sz="2400" b="1" dirty="0">
                <a:effectLst>
                  <a:outerShdw blurRad="38100" dist="38100" dir="2700000" algn="tl">
                    <a:srgbClr val="000000">
                      <a:alpha val="43137"/>
                    </a:srgbClr>
                  </a:outerShdw>
                </a:effectLst>
              </a:rPr>
              <a:t>Clasificarea benzilor de circulație</a:t>
            </a:r>
          </a:p>
          <a:p>
            <a:pPr marL="0" indent="0" algn="just">
              <a:buNone/>
            </a:pPr>
            <a:endParaRPr lang="ro-RO" sz="2400" b="1" dirty="0">
              <a:effectLst>
                <a:outerShdw blurRad="38100" dist="38100" dir="2700000" algn="tl">
                  <a:srgbClr val="000000">
                    <a:alpha val="43137"/>
                  </a:srgbClr>
                </a:outerShdw>
              </a:effectLst>
            </a:endParaRP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Când benzile de circulație sunt materializate, drumul public are atâtea benzi, câte s-au materializat (marcat). </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Numerotarea benzilor de circulație pe fiecare sens se efectuează în ordine crescătoare de la marginea din partea dreapta a drumului către axa acestuia.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cazul autostrăzilor, banda de urgență nu intră în numerotarea benzilor de circulație (art. 41 alin 2 din OUG).</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5053916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380384"/>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Când benzile sunt nematerializate (imaginare), un drum public oricât de lat ar fi, nu are decât două benzi în același sens (în această situație pentru termenul de bandă se mai folosește denumirea de rând), deci circulația se desfășoară pe maxim două rânduri sau două benzi imaginare. </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Rândul din dreapta (1) va fi amplasat întotdeauna lângă bordura din dreapta sau acostament, iar rândul din stânga (2) va fi amplasat întotdeauna lângă axa drumului. </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455575832"/>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fontScale="92500" lnSpcReduction="20000"/>
          </a:bodyPr>
          <a:lstStyle/>
          <a:p>
            <a:pPr marL="0" indent="0" algn="ctr">
              <a:buNone/>
            </a:pPr>
            <a:r>
              <a:rPr lang="ro-RO" sz="3000" b="1" dirty="0">
                <a:effectLst>
                  <a:outerShdw blurRad="38100" dist="38100" dir="2700000" algn="tl">
                    <a:srgbClr val="000000">
                      <a:alpha val="43137"/>
                    </a:srgbClr>
                  </a:outerShdw>
                </a:effectLst>
              </a:rPr>
              <a:t>Deplasarea vehiculelor pe drumul public.</a:t>
            </a:r>
          </a:p>
          <a:p>
            <a:pPr marL="0" indent="0" algn="just">
              <a:buNone/>
            </a:pPr>
            <a:r>
              <a:rPr lang="ro-RO" sz="2400" b="1" dirty="0">
                <a:effectLst>
                  <a:outerShdw blurRad="38100" dist="38100" dir="2700000" algn="tl">
                    <a:srgbClr val="000000">
                      <a:alpha val="43137"/>
                    </a:srgbClr>
                  </a:outerShdw>
                </a:effectLst>
              </a:rPr>
              <a:t>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
            </a:r>
            <a:r>
              <a:rPr lang="ro-RO" sz="2600" dirty="0">
                <a:effectLst>
                  <a:outerShdw blurRad="38100" dist="38100" dir="2700000" algn="tl">
                    <a:srgbClr val="000000">
                      <a:alpha val="43137"/>
                    </a:srgbClr>
                  </a:outerShdw>
                </a:effectLst>
              </a:rPr>
              <a:t>Se face pe partea dreaptă a drumului , în sensul de circulație, cât mai aproape de marginea părții carosabile, cu respectarea semnificației semnalizării rutiere și a regulilor de circulație.</a:t>
            </a:r>
          </a:p>
          <a:p>
            <a:pPr algn="just">
              <a:buFont typeface="Wingdings" panose="05000000000000000000" pitchFamily="2" charset="2"/>
              <a:buChar char="Ø"/>
            </a:pPr>
            <a:endParaRPr lang="ro-RO" sz="26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600" dirty="0">
                <a:effectLst>
                  <a:outerShdw blurRad="38100" dist="38100" dir="2700000" algn="tl">
                    <a:srgbClr val="000000">
                      <a:alpha val="43137"/>
                    </a:srgbClr>
                  </a:outerShdw>
                </a:effectLst>
              </a:rPr>
              <a:t> Pe drumul public cu cel mult două benzi pe sens și cu o a treia bandă pe care este amplasată linia tramvaiului lângă axa drumului, conducătorii de vehicule pot folosi această bandă, cu obligația să lase liberă calea tramvaiului, la apropierea acestuia. (art.103 din R) </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0095750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755373"/>
            <a:ext cx="6024134" cy="5897218"/>
          </a:xfrm>
        </p:spPr>
        <p:txBody>
          <a:bodyPr anchor="t">
            <a:normAutofit/>
          </a:bodyPr>
          <a:lstStyle/>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Pe un drum public prevăzut cu minimum 3 benzi pe sens, când conducătorii a două autovehicule circulă în aceeași direcție, dar pe benzi diferite, și intenționează să se înscrie pe banda liberă dintre ei, cel care circulă pe banda din dreapta este obligat să permită celui care vine din stânga să ocupe acea bandă. (art.106 alin.1 din R)</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Pe drumul public cu mai multe benzi, conducătorii de autovehicule care circulă pe o bandă care se sfârșește, pentru a continua deplasarea pe banda din stânga trebuie să permită trecerea vehiculelor care circulă pe acea bandă.  ( art.106 alin 2 din R).</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175497930"/>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397565"/>
            <a:ext cx="5851874" cy="6175513"/>
          </a:xfrm>
        </p:spPr>
        <p:txBody>
          <a:bodyPr anchor="t">
            <a:normAutofit/>
          </a:bodyPr>
          <a:lstStyle/>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În situațiile în care există benzi speciale pentru executarea manevrei, schimbarea direcției de deplasare se face prin stânga centrului imaginar al intersecției, iar dacă există un marcaj de ghidare, cu respectarea semnificației acestuia (art. 110 alin 1 din R).  </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Schimbarea direcției de mers spre stânga, în cazul vehiculelor care intră într-o intersecție circulând pe același drum în aliniament, dar din sensuri opuse, se efectuează prin stânga centrului intersecției, fără intersectarea traiectoriei acestora (art. 110 alin 2 din R).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Amenajările rutiere sau obstacolele din zona mediană a părții carosabile se ocolesc prin partea dreaptă (art. 110 alin 3 din R). </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30600469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318052"/>
            <a:ext cx="5851874" cy="6294783"/>
          </a:xfrm>
        </p:spPr>
        <p:txBody>
          <a:bodyPr anchor="t">
            <a:normAutofit lnSpcReduction="10000"/>
          </a:bodyPr>
          <a:lstStyle/>
          <a:p>
            <a:pPr marL="0" indent="0" algn="just">
              <a:buNone/>
            </a:pPr>
            <a:r>
              <a:rPr lang="ro-RO" sz="2400" b="1" dirty="0">
                <a:effectLst>
                  <a:outerShdw blurRad="38100" dist="38100" dir="2700000" algn="tl">
                    <a:srgbClr val="000000">
                      <a:alpha val="43137"/>
                    </a:srgbClr>
                  </a:outerShdw>
                </a:effectLst>
              </a:rPr>
              <a:t>Preselecția la intersecție.</a:t>
            </a: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Regulă: </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La intersecțiile fără marcaje de delimitare a benzilor, conducătorii vehiculelor ocupă în mers, cu cel puțin 50 m înainte de intersecții următoarele poziții:</a:t>
            </a:r>
          </a:p>
          <a:p>
            <a:pPr marL="0" indent="0" algn="just">
              <a:spcAft>
                <a:spcPts val="1200"/>
              </a:spcAft>
              <a:buNone/>
            </a:pPr>
            <a:r>
              <a:rPr lang="ro-RO" sz="2400" dirty="0">
                <a:effectLst>
                  <a:outerShdw blurRad="38100" dist="38100" dir="2700000" algn="tl">
                    <a:srgbClr val="000000">
                      <a:alpha val="43137"/>
                    </a:srgbClr>
                  </a:outerShdw>
                </a:effectLst>
              </a:rPr>
              <a:t>   a)  Rândul de lângă bordură sau acostament, cei care vor schimba direcția de mers spre dreapta.</a:t>
            </a:r>
          </a:p>
          <a:p>
            <a:pPr marL="0" indent="0" algn="just">
              <a:spcAft>
                <a:spcPts val="1200"/>
              </a:spcAft>
              <a:buNone/>
            </a:pPr>
            <a:r>
              <a:rPr lang="ro-RO" sz="2400" dirty="0">
                <a:effectLst>
                  <a:outerShdw blurRad="38100" dist="38100" dir="2700000" algn="tl">
                    <a:srgbClr val="000000">
                      <a:alpha val="43137"/>
                    </a:srgbClr>
                  </a:outerShdw>
                </a:effectLst>
              </a:rPr>
              <a:t>    b)	Rândul de lângă axa drumului sau de lângă marcajul de separare a sensurilor, cei care vor schimba direcția de mers spre stânga.</a:t>
            </a:r>
          </a:p>
          <a:p>
            <a:pPr marL="0" indent="0" algn="just">
              <a:buNone/>
            </a:pPr>
            <a:r>
              <a:rPr lang="ro-RO" sz="2400" dirty="0">
                <a:effectLst>
                  <a:outerShdw blurRad="38100" dist="38100" dir="2700000" algn="tl">
                    <a:srgbClr val="000000">
                      <a:alpha val="43137"/>
                    </a:srgbClr>
                  </a:outerShdw>
                </a:effectLst>
              </a:rPr>
              <a:t>    c)	Oricare dintre rânduri cei care vor să meargă înainte (art.107 alin 2 din R).</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272144897"/>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830957"/>
          </a:xfrm>
        </p:spPr>
        <p:txBody>
          <a:bodyPr anchor="t">
            <a:normAutofit/>
          </a:bodyPr>
          <a:lstStyle/>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Dacă în intersecţie circulă şi tramvaie, iar spațiul dintre șina din dreapta şi trotuar nu permite circulația pe două sau mai multe rânduri, toți conducătorii de vehicule, indiferent de direcția de deplasare, vor circula pe un singur rând, lăsând liber traseul tramvaiului.</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În cazul în care tramvaiul este oprit într-o stație fără refugiu pentru pietoni, vehiculele trebuie să oprească în ordinea sosirii, în spatele acestuia, şi să își reia deplasarea numai după ce ușile tramvaiului au fost închise şi s-au asigurat că nu pun în pericol siguranța pietonilor angajați în traversarea drumului public.</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2450207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2001078"/>
            <a:ext cx="5851874" cy="3617844"/>
          </a:xfrm>
        </p:spPr>
        <p:txBody>
          <a:bodyPr anchor="t">
            <a:normAutofit/>
          </a:bodyPr>
          <a:lstStyle/>
          <a:p>
            <a:pPr algn="just">
              <a:buFont typeface="Wingdings" panose="05000000000000000000" pitchFamily="2" charset="2"/>
              <a:buChar char="Ø"/>
            </a:pPr>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Dacă în apropierea unei intersecții este instalat un indicator sau aplicat un marcaj care obligă să se circule într-o anumită direcție, vehiculele trebuie să fie conduse numai în direcția sau direcțiile indicate.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07129156"/>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096000" y="384313"/>
            <a:ext cx="5923723" cy="6308035"/>
          </a:xfrm>
        </p:spPr>
        <p:txBody>
          <a:bodyPr anchor="t">
            <a:normAutofit/>
          </a:bodyPr>
          <a:lstStyle/>
          <a:p>
            <a:pPr marL="457200" indent="-457200" algn="ctr">
              <a:buAutoNum type="arabicPeriod" startAt="3"/>
            </a:pPr>
            <a:r>
              <a:rPr lang="it-IT" b="1" dirty="0">
                <a:effectLst>
                  <a:outerShdw blurRad="38100" dist="38100" dir="2700000" algn="tl">
                    <a:srgbClr val="000000">
                      <a:alpha val="43137"/>
                    </a:srgbClr>
                  </a:outerShdw>
                </a:effectLst>
              </a:rPr>
              <a:t>Semnalizarea rutieră și ordinea de prioritate.</a:t>
            </a:r>
            <a:endParaRPr lang="ro-RO" b="1" dirty="0">
              <a:effectLst>
                <a:outerShdw blurRad="38100" dist="38100" dir="2700000" algn="tl">
                  <a:srgbClr val="000000">
                    <a:alpha val="43137"/>
                  </a:srgbClr>
                </a:outerShdw>
              </a:effectLst>
            </a:endParaRPr>
          </a:p>
          <a:p>
            <a:pPr marL="0" indent="0" algn="just">
              <a:buNone/>
            </a:pPr>
            <a:endParaRPr lang="ro-RO" b="1" dirty="0">
              <a:effectLst>
                <a:outerShdw blurRad="38100" dist="38100" dir="2700000" algn="tl">
                  <a:srgbClr val="000000">
                    <a:alpha val="43137"/>
                  </a:srgbClr>
                </a:outerShdw>
              </a:effectLst>
            </a:endParaRPr>
          </a:p>
          <a:p>
            <a:pPr marL="0" indent="0" algn="just">
              <a:buNone/>
            </a:pPr>
            <a:r>
              <a:rPr lang="ro-RO" sz="2400" b="1" i="1" dirty="0">
                <a:effectLst>
                  <a:outerShdw blurRad="38100" dist="38100" dir="2700000" algn="tl">
                    <a:srgbClr val="000000">
                      <a:alpha val="43137"/>
                    </a:srgbClr>
                  </a:outerShdw>
                </a:effectLst>
              </a:rPr>
              <a:t>Mijloacele de semnalizare rutieră sunt:</a:t>
            </a:r>
          </a:p>
          <a:p>
            <a:pPr marL="0" indent="0" algn="just">
              <a:buNone/>
            </a:pPr>
            <a:endParaRPr lang="ro-RO" sz="2400" b="1" i="1"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sistemele de semnalizare luminoasă sau sonoră;</a:t>
            </a:r>
          </a:p>
          <a:p>
            <a:pPr marL="0" indent="0" algn="just">
              <a:buNone/>
            </a:pPr>
            <a:endParaRPr lang="ro-RO" sz="2400"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indicatoarele;</a:t>
            </a:r>
          </a:p>
          <a:p>
            <a:pPr algn="just"/>
            <a:endParaRPr lang="ro-RO" sz="2400"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marcajele;</a:t>
            </a:r>
          </a:p>
          <a:p>
            <a:pPr marL="0" indent="0" algn="just">
              <a:buNone/>
            </a:pPr>
            <a:r>
              <a:rPr lang="ro-RO" sz="2400" dirty="0">
                <a:effectLst>
                  <a:outerShdw blurRad="38100" dist="38100" dir="2700000" algn="tl">
                    <a:srgbClr val="000000">
                      <a:alpha val="43137"/>
                    </a:srgbClr>
                  </a:outerShdw>
                </a:effectLst>
              </a:rPr>
              <a:t> </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alte dispozitive speciale;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61315426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6003236"/>
          </a:xfrm>
        </p:spPr>
        <p:txBody>
          <a:bodyPr anchor="t">
            <a:normAutofit/>
          </a:bodyPr>
          <a:lstStyle/>
          <a:p>
            <a:pPr marL="0" indent="0" algn="just">
              <a:buNone/>
            </a:pPr>
            <a:r>
              <a:rPr lang="ro-RO" sz="2400" b="1" dirty="0">
                <a:effectLst>
                  <a:outerShdw blurRad="38100" dist="38100" dir="2700000" algn="tl">
                    <a:srgbClr val="000000">
                      <a:alpha val="43137"/>
                    </a:srgbClr>
                  </a:outerShdw>
                </a:effectLst>
              </a:rPr>
              <a:t>Ordinea de prioritate:</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semnalele, indicațiile şi dispozițiile polițistului rutier;</a:t>
            </a:r>
          </a:p>
          <a:p>
            <a:pPr marL="0" indent="0" algn="just">
              <a:buNone/>
            </a:pPr>
            <a:r>
              <a:rPr lang="ro-RO" sz="2400" dirty="0">
                <a:effectLst>
                  <a:outerShdw blurRad="38100" dist="38100" dir="2700000" algn="tl">
                    <a:srgbClr val="000000">
                      <a:alpha val="43137"/>
                    </a:srgbClr>
                  </a:outerShdw>
                </a:effectLst>
              </a:rPr>
              <a:t> b) semnalele speciale de avertizare, luminoase sau sonore ale autovehiculelor, prevăzute la art. 32 alin. (2) lit. a) şi b) din OUG 195/02</a:t>
            </a:r>
          </a:p>
          <a:p>
            <a:pPr marL="0" indent="0" algn="just">
              <a:buNone/>
            </a:pPr>
            <a:r>
              <a:rPr lang="ro-RO" sz="2400" dirty="0">
                <a:effectLst>
                  <a:outerShdw blurRad="38100" dist="38100" dir="2700000" algn="tl">
                    <a:srgbClr val="000000">
                      <a:alpha val="43137"/>
                    </a:srgbClr>
                  </a:outerShdw>
                </a:effectLst>
              </a:rPr>
              <a:t>c) semnalizarea temporară care modifică regimul normal de desfășurare a circulației;</a:t>
            </a:r>
          </a:p>
          <a:p>
            <a:pPr marL="0" indent="0" algn="just">
              <a:buNone/>
            </a:pPr>
            <a:r>
              <a:rPr lang="ro-RO" sz="2400" dirty="0">
                <a:effectLst>
                  <a:outerShdw blurRad="38100" dist="38100" dir="2700000" algn="tl">
                    <a:srgbClr val="000000">
                      <a:alpha val="43137"/>
                    </a:srgbClr>
                  </a:outerShdw>
                </a:effectLst>
              </a:rPr>
              <a:t>d) semnalele luminoase sau sonore;</a:t>
            </a:r>
          </a:p>
          <a:p>
            <a:pPr marL="0" indent="0" algn="just">
              <a:buNone/>
            </a:pPr>
            <a:r>
              <a:rPr lang="ro-RO" sz="2400" dirty="0">
                <a:effectLst>
                  <a:outerShdw blurRad="38100" dist="38100" dir="2700000" algn="tl">
                    <a:srgbClr val="000000">
                      <a:alpha val="43137"/>
                    </a:srgbClr>
                  </a:outerShdw>
                </a:effectLst>
              </a:rPr>
              <a:t>e) indicatoarele;</a:t>
            </a:r>
          </a:p>
          <a:p>
            <a:pPr marL="0" indent="0" algn="just">
              <a:buNone/>
            </a:pPr>
            <a:r>
              <a:rPr lang="ro-RO" sz="2400" dirty="0">
                <a:effectLst>
                  <a:outerShdw blurRad="38100" dist="38100" dir="2700000" algn="tl">
                    <a:srgbClr val="000000">
                      <a:alpha val="43137"/>
                    </a:srgbClr>
                  </a:outerShdw>
                </a:effectLst>
              </a:rPr>
              <a:t>f) marcajele;</a:t>
            </a:r>
          </a:p>
          <a:p>
            <a:pPr marL="0" indent="0" algn="just">
              <a:buNone/>
            </a:pPr>
            <a:r>
              <a:rPr lang="ro-RO" sz="2400" dirty="0">
                <a:effectLst>
                  <a:outerShdw blurRad="38100" dist="38100" dir="2700000" algn="tl">
                    <a:srgbClr val="000000">
                      <a:alpha val="43137"/>
                    </a:srgbClr>
                  </a:outerShdw>
                </a:effectLst>
              </a:rPr>
              <a:t>g) regulile de circulaţie.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25702712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225287"/>
            <a:ext cx="5851874" cy="6387548"/>
          </a:xfrm>
        </p:spPr>
        <p:txBody>
          <a:bodyPr anchor="t">
            <a:normAutofit/>
          </a:bodyPr>
          <a:lstStyle/>
          <a:p>
            <a:pPr marL="0" indent="0" algn="ctr">
              <a:buNone/>
            </a:pPr>
            <a:r>
              <a:rPr lang="ro-RO" sz="2400" b="1" dirty="0">
                <a:effectLst>
                  <a:outerShdw blurRad="38100" dist="38100" dir="2700000" algn="tl">
                    <a:srgbClr val="000000">
                      <a:alpha val="43137"/>
                    </a:srgbClr>
                  </a:outerShdw>
                </a:effectLst>
              </a:rPr>
              <a:t>Semnalele, indicațiile și dispozițiile polițistului rutier</a:t>
            </a:r>
          </a:p>
          <a:p>
            <a:pPr marL="0" indent="0" algn="ctr">
              <a:buNone/>
            </a:pPr>
            <a:endParaRPr lang="ro-RO" sz="2400" b="1" dirty="0">
              <a:effectLst>
                <a:outerShdw blurRad="38100" dist="38100" dir="2700000" algn="tl">
                  <a:srgbClr val="000000">
                    <a:alpha val="43137"/>
                  </a:srgbClr>
                </a:outerShdw>
              </a:effectLst>
            </a:endParaRPr>
          </a:p>
          <a:p>
            <a:pPr algn="just">
              <a:spcAft>
                <a:spcPts val="1200"/>
              </a:spcAft>
            </a:pPr>
            <a:r>
              <a:rPr lang="ro-RO" sz="2400" dirty="0">
                <a:effectLst>
                  <a:outerShdw blurRad="38100" dist="38100" dir="2700000" algn="tl">
                    <a:srgbClr val="000000">
                      <a:alpha val="43137"/>
                    </a:srgbClr>
                  </a:outerShdw>
                </a:effectLst>
              </a:rPr>
              <a:t>a) brațul ridicat vertical semnifică "atenție, oprire" pentru toți participanții la trafic care se apropie, cu excepția conducătorilor de vehicule care nu ar mai putea opri în condiții de siguranță. </a:t>
            </a:r>
          </a:p>
          <a:p>
            <a:pPr algn="just">
              <a:spcAft>
                <a:spcPts val="1200"/>
              </a:spcAft>
            </a:pPr>
            <a:r>
              <a:rPr lang="ro-RO" sz="2400" dirty="0">
                <a:effectLst>
                  <a:outerShdw blurRad="38100" dist="38100" dir="2700000" algn="tl">
                    <a:srgbClr val="000000">
                      <a:alpha val="43137"/>
                    </a:srgbClr>
                  </a:outerShdw>
                </a:effectLst>
              </a:rPr>
              <a:t>Dacă semnalul este dat într-o intersecţie, aceasta nu impune oprirea conducătorilor de vehicule care se află deja angajați în traversare;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627530791"/>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1842051"/>
            <a:ext cx="6024134" cy="4784035"/>
          </a:xfrm>
        </p:spPr>
        <p:txBody>
          <a:bodyPr anchor="t">
            <a:normAutofit/>
          </a:bodyPr>
          <a:lstStyle/>
          <a:p>
            <a:pPr marL="0" indent="0" algn="just">
              <a:buNone/>
            </a:pPr>
            <a:r>
              <a:rPr lang="ro-RO" sz="2400" dirty="0">
                <a:effectLst>
                  <a:outerShdw blurRad="38100" dist="38100" dir="2700000" algn="tl">
                    <a:srgbClr val="000000">
                      <a:alpha val="43137"/>
                    </a:srgbClr>
                  </a:outerShdw>
                </a:effectLst>
              </a:rPr>
              <a:t> b) brațul sau brațele întinse orizontal semnifică "oprire" pentru toți participanții la trafic care, indiferent de sensul lor de mers, circulă din direcția sau direcțiile intersectate de brațul sau brațele întinse. După ce a dat acest semnal, polițistul poate coborî brațul sau brațele, poziția sa însemnând, de asemenea, "oprire" pentru participanții la trafic care vin din față ori din spate;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04305222"/>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algn="just">
              <a:spcAft>
                <a:spcPts val="1200"/>
              </a:spcAft>
            </a:pPr>
            <a:r>
              <a:rPr lang="ro-RO" sz="2400" dirty="0">
                <a:effectLst>
                  <a:outerShdw blurRad="38100" dist="38100" dir="2700000" algn="tl">
                    <a:srgbClr val="000000">
                      <a:alpha val="43137"/>
                    </a:srgbClr>
                  </a:outerShdw>
                </a:effectLst>
              </a:rPr>
              <a:t>   c) balansarea, pe timp de noapte, în plan vertical, a unui dispozitiv cu lumină roșie ori a bastonului fluorescent-reflectorizant semnifică "oprire" pentru participanții la trafic spre care este îndreptat;</a:t>
            </a:r>
          </a:p>
          <a:p>
            <a:pPr algn="just">
              <a:spcAft>
                <a:spcPts val="1200"/>
              </a:spcAft>
            </a:pPr>
            <a:r>
              <a:rPr lang="ro-RO" sz="2400" dirty="0">
                <a:effectLst>
                  <a:outerShdw blurRad="38100" dist="38100" dir="2700000" algn="tl">
                    <a:srgbClr val="000000">
                      <a:alpha val="43137"/>
                    </a:srgbClr>
                  </a:outerShdw>
                </a:effectLst>
              </a:rPr>
              <a:t>    d) balansarea pe verticală a brațului, având palma orientată către sol, semnifică reducerea vitezei;</a:t>
            </a:r>
          </a:p>
          <a:p>
            <a:pPr algn="just"/>
            <a:r>
              <a:rPr lang="ro-RO" sz="2400" dirty="0">
                <a:effectLst>
                  <a:outerShdw blurRad="38100" dist="38100" dir="2700000" algn="tl">
                    <a:srgbClr val="000000">
                      <a:alpha val="43137"/>
                    </a:srgbClr>
                  </a:outerShdw>
                </a:effectLst>
              </a:rPr>
              <a:t>    e) rotirea vioaie a brațului semnifică mărirea vitezei de deplasare a vehiculelor sau grăbirea traversării drumului de către pietoni.</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59726803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a:extLst>
              <a:ext uri="{FF2B5EF4-FFF2-40B4-BE49-F238E27FC236}">
                <a16:creationId xmlns:a16="http://schemas.microsoft.com/office/drawing/2014/main" id="{CBFF9488-5044-4ACA-B5D2-B8FAFA44728A}"/>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661544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1722783"/>
            <a:ext cx="5851874" cy="3896139"/>
          </a:xfrm>
        </p:spPr>
        <p:txBody>
          <a:bodyPr anchor="t">
            <a:normAutofit/>
          </a:bodyPr>
          <a:lstStyle/>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Polițistul care dirijează circulația poate efectua semnal cu brațul ca vehiculul să avanseze, să depășească, să treacă prin fața ori prin spatele său, să îl ocolească prin partea sa stângă sau dreaptă, iar pietonii să traverseze drumul ori să se oprească.</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La efectuarea comenzilor polițistul poate folosi şi fluierul.</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57873144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344557"/>
            <a:ext cx="5851874" cy="6135756"/>
          </a:xfrm>
        </p:spPr>
        <p:txBody>
          <a:bodyPr anchor="t">
            <a:normAutofit/>
          </a:bodyPr>
          <a:lstStyle/>
          <a:p>
            <a:pPr marL="0" indent="0" algn="just">
              <a:buNone/>
            </a:pPr>
            <a:r>
              <a:rPr lang="ro-RO" b="1" dirty="0">
                <a:effectLst>
                  <a:outerShdw blurRad="38100" dist="38100" dir="2700000" algn="tl">
                    <a:srgbClr val="000000">
                      <a:alpha val="43137"/>
                    </a:srgbClr>
                  </a:outerShdw>
                </a:effectLst>
              </a:rPr>
              <a:t>Oprirea participanților la trafic este obligatorie şi la semnalele date de:</a:t>
            </a:r>
          </a:p>
          <a:p>
            <a:pPr marL="0" indent="0" algn="just">
              <a:buNone/>
            </a:pPr>
            <a:endParaRPr lang="ro-RO" sz="2400" b="1" dirty="0">
              <a:effectLst>
                <a:outerShdw blurRad="38100" dist="38100" dir="2700000" algn="tl">
                  <a:srgbClr val="000000">
                    <a:alpha val="43137"/>
                  </a:srgbClr>
                </a:outerShdw>
              </a:effectLst>
            </a:endParaRPr>
          </a:p>
          <a:p>
            <a:pPr algn="just"/>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polițiștii de frontieră;</a:t>
            </a:r>
          </a:p>
          <a:p>
            <a:pPr algn="just"/>
            <a:r>
              <a:rPr lang="ro-RO" sz="2400" dirty="0">
                <a:effectLst>
                  <a:outerShdw blurRad="38100" dist="38100" dir="2700000" algn="tl">
                    <a:srgbClr val="000000">
                      <a:alpha val="43137"/>
                    </a:srgbClr>
                  </a:outerShdw>
                </a:effectLst>
              </a:rPr>
              <a:t> b) îndrumătorii de circulaţie ai Ministerului Apărării;</a:t>
            </a:r>
          </a:p>
          <a:p>
            <a:pPr algn="just"/>
            <a:r>
              <a:rPr lang="ro-RO" sz="2400" dirty="0">
                <a:effectLst>
                  <a:outerShdw blurRad="38100" dist="38100" dir="2700000" algn="tl">
                    <a:srgbClr val="000000">
                      <a:alpha val="43137"/>
                    </a:srgbClr>
                  </a:outerShdw>
                </a:effectLst>
              </a:rPr>
              <a:t> c) agenții de cale ferată, la trecerile la nivel;</a:t>
            </a:r>
          </a:p>
          <a:p>
            <a:pPr algn="just"/>
            <a:r>
              <a:rPr lang="ro-RO" sz="2400" dirty="0">
                <a:effectLst>
                  <a:outerShdw blurRad="38100" dist="38100" dir="2700000" algn="tl">
                    <a:srgbClr val="000000">
                      <a:alpha val="43137"/>
                    </a:srgbClr>
                  </a:outerShdw>
                </a:effectLst>
              </a:rPr>
              <a:t> d) personalul autorizat din zona lucrărilor pe drumurile publice;</a:t>
            </a:r>
          </a:p>
          <a:p>
            <a:pPr algn="just"/>
            <a:r>
              <a:rPr lang="ro-RO" sz="2400" dirty="0">
                <a:effectLst>
                  <a:outerShdw blurRad="38100" dist="38100" dir="2700000" algn="tl">
                    <a:srgbClr val="000000">
                      <a:alpha val="43137"/>
                    </a:srgbClr>
                  </a:outerShdw>
                </a:effectLst>
              </a:rPr>
              <a:t> e) membrii patrulelor școlare de circulaţie, la trecerile pentru pietoni din apropierea unităților de învățământ;</a:t>
            </a:r>
          </a:p>
          <a:p>
            <a:pPr algn="just"/>
            <a:r>
              <a:rPr lang="ro-RO" sz="2400" dirty="0">
                <a:effectLst>
                  <a:outerShdw blurRad="38100" dist="38100" dir="2700000" algn="tl">
                    <a:srgbClr val="000000">
                      <a:alpha val="43137"/>
                    </a:srgbClr>
                  </a:outerShdw>
                </a:effectLst>
              </a:rPr>
              <a:t>  f) nevăzători, prin ridicarea bastonului alb, atunci când aceștia traversează strada.</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474773607"/>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424070"/>
            <a:ext cx="6024134" cy="5804451"/>
          </a:xfrm>
        </p:spPr>
        <p:txBody>
          <a:bodyPr anchor="t">
            <a:normAutofit/>
          </a:bodyPr>
          <a:lstStyle/>
          <a:p>
            <a:pPr marL="0" indent="0" algn="ctr">
              <a:buNone/>
            </a:pPr>
            <a:r>
              <a:rPr lang="it-IT" sz="3200" b="1" dirty="0">
                <a:effectLst>
                  <a:outerShdw blurRad="38100" dist="38100" dir="2700000" algn="tl">
                    <a:srgbClr val="000000">
                      <a:alpha val="43137"/>
                    </a:srgbClr>
                  </a:outerShdw>
                </a:effectLst>
              </a:rPr>
              <a:t>Semnalele speciale de avertizare luminoase</a:t>
            </a:r>
            <a:endParaRPr lang="ro-RO" sz="3200" b="1" dirty="0">
              <a:effectLst>
                <a:outerShdw blurRad="38100" dist="38100" dir="2700000" algn="tl">
                  <a:srgbClr val="000000">
                    <a:alpha val="43137"/>
                  </a:srgbClr>
                </a:outerShdw>
              </a:effectLst>
            </a:endParaRP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Semnalele speciale de avertizare luminoase sunt emise intermitent de dispozitivele de iluminare montate pe autovehicule şi au următoarele semnificații:</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a) lumina roșie obligă participanții la trafic să oprească în direcția de mers cât mai aproape de marginea drumului;</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b) lumina albastră obligă participanții la trafic să acorde prioritate de trecere;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c) lumina galbenă obligă participanții la trafic să circule cu atenție.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96991172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251791"/>
            <a:ext cx="6024134" cy="6606209"/>
          </a:xfrm>
        </p:spPr>
        <p:txBody>
          <a:bodyPr anchor="t">
            <a:normAutofit/>
          </a:bodyPr>
          <a:lstStyle/>
          <a:p>
            <a:pPr marL="0" indent="0" algn="just">
              <a:buNone/>
            </a:pPr>
            <a:r>
              <a:rPr lang="it-IT" b="1" dirty="0">
                <a:effectLst>
                  <a:outerShdw blurRad="38100" dist="38100" dir="2700000" algn="tl">
                    <a:srgbClr val="000000">
                      <a:alpha val="43137"/>
                    </a:srgbClr>
                  </a:outerShdw>
                </a:effectLst>
              </a:rPr>
              <a:t>Sunt autorizate să utilizeze semnale speciale de avertizare luminoase:</a:t>
            </a:r>
            <a:endParaRPr lang="ro-RO" b="1" dirty="0">
              <a:effectLst>
                <a:outerShdw blurRad="38100" dist="38100" dir="2700000" algn="tl">
                  <a:srgbClr val="000000">
                    <a:alpha val="43137"/>
                  </a:srgbClr>
                </a:outerShdw>
              </a:effectLst>
            </a:endParaRPr>
          </a:p>
          <a:p>
            <a:pPr algn="just"/>
            <a:r>
              <a:rPr lang="ro-RO" sz="2400" dirty="0">
                <a:effectLst>
                  <a:outerShdw blurRad="38100" dist="38100" dir="2700000" algn="tl">
                    <a:srgbClr val="000000">
                      <a:alpha val="43137"/>
                    </a:srgbClr>
                  </a:outerShdw>
                </a:effectLst>
              </a:rPr>
              <a:t>a) pentru lumina roșie - autovehiculele aparținând poliției şi pompierilor;</a:t>
            </a:r>
          </a:p>
          <a:p>
            <a:pPr algn="just"/>
            <a:r>
              <a:rPr lang="ro-RO" sz="2400" dirty="0">
                <a:effectLst>
                  <a:outerShdw blurRad="38100" dist="38100" dir="2700000" algn="tl">
                    <a:srgbClr val="000000">
                      <a:alpha val="43137"/>
                    </a:srgbClr>
                  </a:outerShdw>
                </a:effectLst>
              </a:rPr>
              <a:t>b) pentru lumina albastră - autovehiculele aparținând poliției, jandarmeriei, poliției de frontieră, Agenției Naționale de Administrare Fiscală, serviciului de ambulanță sau medicină legală, protecției civile, Ministerului Apărării Naționale, unităților speciale ale Serviciului Român de Informații şi ale Serviciului de Protecție şi Pază, Administrației Naționale a Penitenciarelor din cadrul Ministerului Justiției, precum şi autovehiculele de serviciu ale procurorilor din Ministerul Public, atunci când se deplasează în acțiuni de intervenție sau în misiuni care au caracter de urgență;</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87336401"/>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910470"/>
          </a:xfrm>
        </p:spPr>
        <p:txBody>
          <a:bodyPr anchor="t">
            <a:normAutofit/>
          </a:bodyPr>
          <a:lstStyle/>
          <a:p>
            <a:pPr marL="0" indent="0" algn="just">
              <a:buNone/>
            </a:pPr>
            <a:r>
              <a:rPr lang="ro-RO" sz="2400" dirty="0">
                <a:effectLst>
                  <a:outerShdw blurRad="38100" dist="38100" dir="2700000" algn="tl">
                    <a:srgbClr val="000000">
                      <a:alpha val="43137"/>
                    </a:srgbClr>
                  </a:outerShdw>
                </a:effectLst>
              </a:rPr>
              <a:t>c)  pentru lumina galbenă - autovehiculele cu mase şi/sau dimensiuni de gabarit depășite ori care însoțesc asemenea vehicule, cele care transportă anumite mărfuri sau substanţe periculoase, cele destinate întreținerii, reparării ori verificării unor lucrări efectuate în partea carosabilă sau executării unor lucrări de drumuri, curățeniei străzilor, deszăpezirii sau tractării, transportului şi depanării autovehiculelor rămase în pană sau avariate, precum şi tractoarele care tractează utilajele agricole şi tehnologice cu dimensiuni de gabarit depășite.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mc:AlternateContent xmlns:mc="http://schemas.openxmlformats.org/markup-compatibility/2006" xmlns:pslz="http://schemas.microsoft.com/office/powerpoint/2016/slidezoom">
        <mc:Choice Requires="pslz">
          <p:graphicFrame>
            <p:nvGraphicFramePr>
              <p:cNvPr id="4" name="Zoom de diapozitiv 3">
                <a:extLst>
                  <a:ext uri="{FF2B5EF4-FFF2-40B4-BE49-F238E27FC236}">
                    <a16:creationId xmlns:a16="http://schemas.microsoft.com/office/drawing/2014/main" id="{248C490C-8C21-42EE-BE86-903FBA0A678D}"/>
                  </a:ext>
                </a:extLst>
              </p:cNvPr>
              <p:cNvGraphicFramePr>
                <a:graphicFrameLocks noChangeAspect="1"/>
              </p:cNvGraphicFramePr>
              <p:nvPr>
                <p:extLst>
                  <p:ext uri="{D42A27DB-BD31-4B8C-83A1-F6EECF244321}">
                    <p14:modId xmlns:p14="http://schemas.microsoft.com/office/powerpoint/2010/main" val="3253755817"/>
                  </p:ext>
                </p:extLst>
              </p:nvPr>
            </p:nvGraphicFramePr>
            <p:xfrm>
              <a:off x="1444487" y="5762441"/>
              <a:ext cx="3048000" cy="1714500"/>
            </p:xfrm>
            <a:graphic>
              <a:graphicData uri="http://schemas.microsoft.com/office/powerpoint/2016/slidezoom">
                <pslz:sldZm>
                  <pslz:sldZmObj sldId="286" cId="449404450">
                    <pslz:zmPr id="{B2E0499C-0787-4F19-B8DE-37DE577A0533}"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4" name="Zoom de diapozitiv 3">
                <a:hlinkClick r:id="rId4" action="ppaction://hlinksldjump"/>
                <a:extLst>
                  <a:ext uri="{FF2B5EF4-FFF2-40B4-BE49-F238E27FC236}">
                    <a16:creationId xmlns:a16="http://schemas.microsoft.com/office/drawing/2014/main" id="{248C490C-8C21-42EE-BE86-903FBA0A678D}"/>
                  </a:ext>
                </a:extLst>
              </p:cNvPr>
              <p:cNvPicPr>
                <a:picLocks noGrp="1" noRot="1" noChangeAspect="1" noMove="1" noResize="1" noEditPoints="1" noAdjustHandles="1" noChangeArrowheads="1" noChangeShapeType="1"/>
              </p:cNvPicPr>
              <p:nvPr/>
            </p:nvPicPr>
            <p:blipFill>
              <a:blip r:embed="rId5"/>
              <a:stretch>
                <a:fillRect/>
              </a:stretch>
            </p:blipFill>
            <p:spPr>
              <a:xfrm>
                <a:off x="1444487" y="5762441"/>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25989179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just">
              <a:buNone/>
            </a:pPr>
            <a:r>
              <a:rPr lang="ro-RO" b="1" dirty="0">
                <a:effectLst>
                  <a:outerShdw blurRad="38100" dist="38100" dir="2700000" algn="tl">
                    <a:srgbClr val="000000">
                      <a:alpha val="43137"/>
                    </a:srgbClr>
                  </a:outerShdw>
                </a:effectLst>
              </a:rPr>
              <a:t>Semnalizarea temporară</a:t>
            </a: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Indicatoarele rutiere temporare corespondente indicatoarelor de avertizare, de restricție sau interzicere ori indicatoarelor de orientare au aceleași caracteristici cu cele permanente, cu deosebirea că fondul alb este înlocuit cu fondul galben.</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49404450"/>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318053"/>
            <a:ext cx="5851874" cy="6308034"/>
          </a:xfrm>
        </p:spPr>
        <p:txBody>
          <a:bodyPr anchor="t">
            <a:normAutofit lnSpcReduction="10000"/>
          </a:bodyPr>
          <a:lstStyle/>
          <a:p>
            <a:pPr marL="0" indent="0" algn="just">
              <a:buNone/>
            </a:pPr>
            <a:r>
              <a:rPr lang="ro-RO" b="1" dirty="0">
                <a:effectLst>
                  <a:outerShdw blurRad="38100" dist="38100" dir="2700000" algn="tl">
                    <a:srgbClr val="000000">
                      <a:alpha val="43137"/>
                    </a:srgbClr>
                  </a:outerShdw>
                </a:effectLst>
              </a:rPr>
              <a:t>Semnalele luminoase</a:t>
            </a: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Semnalele luminoase sunt lumini albe sau colorate diferit, emise succesiv, continuu sau intermitent, de unul sau mai multe corpuri de iluminat care compun un semafor.</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După numărul corpurilor de iluminat, semafoarele sunt:</a:t>
            </a:r>
          </a:p>
          <a:p>
            <a:pPr marL="0" indent="0" algn="just">
              <a:buNone/>
            </a:pPr>
            <a:r>
              <a:rPr lang="ro-RO" sz="2400" dirty="0">
                <a:effectLst>
                  <a:outerShdw blurRad="38100" dist="38100" dir="2700000" algn="tl">
                    <a:srgbClr val="000000">
                      <a:alpha val="43137"/>
                    </a:srgbClr>
                  </a:outerShdw>
                </a:effectLst>
              </a:rPr>
              <a:t>   a) cu un corp de iluminat, cu lumina intermitentă de avertizare;</a:t>
            </a:r>
          </a:p>
          <a:p>
            <a:pPr marL="0" indent="0" algn="just">
              <a:buNone/>
            </a:pPr>
            <a:r>
              <a:rPr lang="ro-RO" sz="2400" dirty="0">
                <a:effectLst>
                  <a:outerShdw blurRad="38100" dist="38100" dir="2700000" algn="tl">
                    <a:srgbClr val="000000">
                      <a:alpha val="43137"/>
                    </a:srgbClr>
                  </a:outerShdw>
                </a:effectLst>
              </a:rPr>
              <a:t>   b) cu două corpuri de iluminat, pentru pietoni şi bicicliști;</a:t>
            </a:r>
          </a:p>
          <a:p>
            <a:pPr marL="0" indent="0" algn="just">
              <a:buNone/>
            </a:pPr>
            <a:r>
              <a:rPr lang="ro-RO" sz="2400" dirty="0">
                <a:effectLst>
                  <a:outerShdw blurRad="38100" dist="38100" dir="2700000" algn="tl">
                    <a:srgbClr val="000000">
                      <a:alpha val="43137"/>
                    </a:srgbClr>
                  </a:outerShdw>
                </a:effectLst>
              </a:rPr>
              <a:t>  c) cu trei corpuri de iluminat, pentru vehicule;</a:t>
            </a:r>
          </a:p>
          <a:p>
            <a:pPr marL="0" indent="0" algn="just">
              <a:buNone/>
            </a:pPr>
            <a:r>
              <a:rPr lang="ro-RO" sz="2400" dirty="0">
                <a:effectLst>
                  <a:outerShdw blurRad="38100" dist="38100" dir="2700000" algn="tl">
                    <a:srgbClr val="000000">
                      <a:alpha val="43137"/>
                    </a:srgbClr>
                  </a:outerShdw>
                </a:effectLst>
              </a:rPr>
              <a:t>  d) cu patru sau mai multe corpuri de iluminat, pentru tramvaie.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611655020"/>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1603513"/>
            <a:ext cx="5851874" cy="4015409"/>
          </a:xfrm>
        </p:spPr>
        <p:txBody>
          <a:bodyPr anchor="t">
            <a:normAutofit/>
          </a:bodyPr>
          <a:lstStyle/>
          <a:p>
            <a:pPr algn="just"/>
            <a:r>
              <a:rPr lang="ro-RO" sz="2400" dirty="0">
                <a:effectLst>
                  <a:outerShdw blurRad="38100" dist="38100" dir="2700000" algn="tl">
                    <a:srgbClr val="000000">
                      <a:alpha val="43137"/>
                    </a:srgbClr>
                  </a:outerShdw>
                </a:effectLst>
              </a:rPr>
              <a:t>Semnalele luminoase pentru dirijarea circulației în intersecții au următoarele semnificații:</a:t>
            </a:r>
          </a:p>
          <a:p>
            <a:pPr algn="just"/>
            <a:r>
              <a:rPr lang="ro-RO" sz="2400" dirty="0">
                <a:effectLst>
                  <a:outerShdw blurRad="38100" dist="38100" dir="2700000" algn="tl">
                    <a:srgbClr val="000000">
                      <a:alpha val="43137"/>
                    </a:srgbClr>
                  </a:outerShdw>
                </a:effectLst>
              </a:rPr>
              <a:t>   a) semnalul de culoare verde permite trecerea;</a:t>
            </a:r>
          </a:p>
          <a:p>
            <a:pPr algn="just"/>
            <a:r>
              <a:rPr lang="ro-RO" sz="2400" dirty="0">
                <a:effectLst>
                  <a:outerShdw blurRad="38100" dist="38100" dir="2700000" algn="tl">
                    <a:srgbClr val="000000">
                      <a:alpha val="43137"/>
                    </a:srgbClr>
                  </a:outerShdw>
                </a:effectLst>
              </a:rPr>
              <a:t>    b) semnalul de culoare roșie interzice trecerea;</a:t>
            </a:r>
          </a:p>
          <a:p>
            <a:pPr algn="just"/>
            <a:r>
              <a:rPr lang="ro-RO" sz="2400" dirty="0">
                <a:effectLst>
                  <a:outerShdw blurRad="38100" dist="38100" dir="2700000" algn="tl">
                    <a:srgbClr val="000000">
                      <a:alpha val="43137"/>
                    </a:srgbClr>
                  </a:outerShdw>
                </a:effectLst>
              </a:rPr>
              <a:t>   c) semnalul de culoare galbenă împreună cu cel de culoare roșie interzic trecerea.</a:t>
            </a:r>
          </a:p>
          <a:p>
            <a:pPr algn="just"/>
            <a:r>
              <a:rPr lang="ro-RO" sz="2400" dirty="0">
                <a:effectLst>
                  <a:outerShdw blurRad="38100" dist="38100" dir="2700000" algn="tl">
                    <a:srgbClr val="000000">
                      <a:alpha val="43137"/>
                    </a:srgbClr>
                  </a:outerShdw>
                </a:effectLst>
              </a:rPr>
              <a:t>(art.30 alin.3 din OUG 195)</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48123006"/>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185530"/>
            <a:ext cx="5851874" cy="6493565"/>
          </a:xfrm>
        </p:spPr>
        <p:txBody>
          <a:bodyPr anchor="t">
            <a:normAutofit/>
          </a:bodyPr>
          <a:lstStyle/>
          <a:p>
            <a:pPr marL="0" indent="0" algn="just">
              <a:buNone/>
            </a:pPr>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(1) Semafoarele care emit semnale luminoase pentru dirijarea circulației în intersecții se instalează obligatoriu înainte de intersecţie, astfel încât să fie vizibile de la o distanță de cel puțin 50 m. Acestea pot fi repetate în mijlocul, deasupra ori de cealaltă parte a intersecției.</a:t>
            </a:r>
          </a:p>
          <a:p>
            <a:pPr marL="0" indent="0" algn="just">
              <a:buNone/>
            </a:pPr>
            <a:r>
              <a:rPr lang="ro-RO" sz="2400" dirty="0">
                <a:effectLst>
                  <a:outerShdw blurRad="38100" dist="38100" dir="2700000" algn="tl">
                    <a:srgbClr val="000000">
                      <a:alpha val="43137"/>
                    </a:srgbClr>
                  </a:outerShdw>
                </a:effectLst>
              </a:rPr>
              <a:t>  (2) Semnificația semnalelor luminoase pentru dirijarea circulației vehiculelor este valabilă pe întreaga lățime a părții carosabile deschise circulației conducătorilor cărora li se adresează. Pe drumurile cu două sau mai multe benzi pe sens, pentru direcții diferite, delimitate prin marcaje longitudinale, semafoarele se pot instala deasupra uneia sau unora dintre benzi, caz în care semnificația semnalelor luminoase se limitează la banda sau benzile astfel semnalizate.(art.48 din Reg.) </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090937344"/>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1272209"/>
            <a:ext cx="6024134" cy="4346713"/>
          </a:xfrm>
        </p:spPr>
        <p:txBody>
          <a:bodyPr anchor="t">
            <a:normAutofit fontScale="92500" lnSpcReduction="10000"/>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Pe lămpile de culoare roșie sau verde ale semafoarelor pot fi aplicate săgeți de culoare neagră care indică direcțiile de deplasare corespunzătoare acestora.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acest caz interdicția sau permisiunea de trecere impusă de semnalul luminos este limitată la direcția sau direcțiile indicate prin aceste săgeți.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Aceeași semnificație o au şi săgețile aplicate pe panourile adiționale ce însoțesc, la partea inferioară, semafoarele.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Săgeata pentru mersul înainte are vârful în sus.</a:t>
            </a:r>
          </a:p>
          <a:p>
            <a:pPr marL="0" indent="0" algn="just">
              <a:buNone/>
            </a:pPr>
            <a:r>
              <a:rPr lang="ro-RO" sz="2400" dirty="0">
                <a:effectLst>
                  <a:outerShdw blurRad="38100" dist="38100" dir="2700000" algn="tl">
                    <a:srgbClr val="000000">
                      <a:alpha val="43137"/>
                    </a:srgbClr>
                  </a:outerShdw>
                </a:effectLst>
              </a:rPr>
              <a:t>(art.49 din Reg.)</a:t>
            </a: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037790156"/>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278297"/>
            <a:ext cx="6024134" cy="6440556"/>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Când un semafor cu trei culori are o lumină verde intermitentă suplimentară, montată la același nivel cu lumina verde normală a semaforului, sub forma unei săgeți verzi pe fond negru, cu vârful spre dreapta, aprinderea acesteia semnifică permisiunea pentru vehicule de a-şi continua drumul în direcția indicată de săgeată, indiferent de culoarea semaforului electric, cu condiția acordării priorității de trecere vehiculelor şi pietonilor care au drept de circulaţie (art. 59 alin.4 din OUG 195).</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Conducătorii vehiculelor sunt obligați să acorde prioritate de trecere participanților la trafic cu care se intersectează şi care circulă conform semnificației culorii semaforului care li se adresează</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33935317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024154" y="357809"/>
            <a:ext cx="5995569" cy="6500191"/>
          </a:xfrm>
        </p:spPr>
        <p:txBody>
          <a:bodyPr anchor="t">
            <a:normAutofit/>
          </a:bodyPr>
          <a:lstStyle/>
          <a:p>
            <a:pPr marL="0" indent="0" algn="ctr">
              <a:buNone/>
            </a:pPr>
            <a:r>
              <a:rPr lang="pt-BR" b="1" dirty="0">
                <a:effectLst>
                  <a:outerShdw blurRad="38100" dist="38100" dir="2700000" algn="tl">
                    <a:srgbClr val="000000">
                      <a:alpha val="43137"/>
                    </a:srgbClr>
                  </a:outerShdw>
                </a:effectLst>
              </a:rPr>
              <a:t>Semnalul de culoare roşie interzice trecerea</a:t>
            </a:r>
            <a:endParaRPr lang="ro-RO"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La semnalul de culoare roșie vehiculul trebuie oprit înaintea marcajului pentru oprire sau, după caz, pentru trecerea pietonilor, iar în lipsa acestuia, în dreptul semaforului. Dacă semaforul este instalat deasupra ori de cealaltă parte a intersecției, în lipsa marcajului pentru oprire sau pentru trecerea pietonilor, vehiculul trebuie oprit înainte de marginea părții carosabile a drumului ce urmează a fi intersectat.</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Atunci când semnalul de culoare roșie funcționează concomitent cu cel de culoare galbenă, acesta anunță apariția semnalului de culoare verde.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963369540"/>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1126435"/>
            <a:ext cx="6024134" cy="5592417"/>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Când semnalul de culoare galbenă apare după semnalul de culoare verde, conducătorul vehiculului care se apropie de intersecţie nu trebuie să treacă de locurile prevăzute, cu excepția situației în care, la apariția semnalului, se află atât de aproape de acele locuri încât nu ar mai putea opri vehiculul în condiții de siguranță.</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Semnalul de culoare galbenă intermitent permite trecerea, conducătorul de vehicul fiind obligat să circule cu viteză redusă, să respecte semnificația semnalizării rutiere şi a regulilor de circulaţie aplicabile în acel loc.</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046128574"/>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ctr">
              <a:buNone/>
            </a:pPr>
            <a:r>
              <a:rPr lang="ro-RO" b="1" dirty="0">
                <a:effectLst>
                  <a:outerShdw blurRad="38100" dist="38100" dir="2700000" algn="tl">
                    <a:srgbClr val="000000">
                      <a:alpha val="43137"/>
                    </a:srgbClr>
                  </a:outerShdw>
                </a:effectLst>
              </a:rPr>
              <a:t>Alte semnale luminoase</a:t>
            </a: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În cazul semaforizării corelate, în lungul unui traseu pot fi instalate dispozitive de cronometrare a timpului aferent culorii, precum şi dispozitive luminoase care să arate participanților la trafic timpii stabiliți prin programul de semaforizare, iar pentru conducătorii de autovehicule, şi viteza de deplasare.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280810647"/>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212035"/>
            <a:ext cx="6024134" cy="6520069"/>
          </a:xfrm>
        </p:spPr>
        <p:txBody>
          <a:bodyPr anchor="t">
            <a:normAutofit fontScale="92500" lnSpcReduction="20000"/>
          </a:bodyPr>
          <a:lstStyle/>
          <a:p>
            <a:pPr marL="0" indent="0" algn="ctr">
              <a:buNone/>
            </a:pPr>
            <a:r>
              <a:rPr lang="ro-RO" sz="3000" b="1" dirty="0">
                <a:effectLst>
                  <a:outerShdw blurRad="38100" dist="38100" dir="2700000" algn="tl">
                    <a:srgbClr val="000000">
                      <a:alpha val="43137"/>
                    </a:srgbClr>
                  </a:outerShdw>
                </a:effectLst>
              </a:rPr>
              <a:t>Indicatoarele</a:t>
            </a:r>
          </a:p>
          <a:p>
            <a:pPr marL="0" indent="0" algn="ctr">
              <a:buNone/>
            </a:pPr>
            <a:endParaRPr lang="ro-RO" sz="3000" b="1" dirty="0">
              <a:effectLst>
                <a:outerShdw blurRad="38100" dist="38100" dir="2700000" algn="tl">
                  <a:srgbClr val="000000">
                    <a:alpha val="43137"/>
                  </a:srgbClr>
                </a:outerShdw>
              </a:effectLst>
            </a:endParaRPr>
          </a:p>
          <a:p>
            <a:pPr algn="just"/>
            <a:r>
              <a:rPr lang="ro-RO" sz="2400" dirty="0">
                <a:effectLst>
                  <a:outerShdw blurRad="38100" dist="38100" dir="2700000" algn="tl">
                    <a:srgbClr val="000000">
                      <a:alpha val="43137"/>
                    </a:srgbClr>
                  </a:outerShdw>
                </a:effectLst>
              </a:rPr>
              <a:t>Indicatoarele instalate pe drumurile publice sunt:</a:t>
            </a:r>
          </a:p>
          <a:p>
            <a:pPr algn="just"/>
            <a:r>
              <a:rPr lang="ro-RO" sz="2400" dirty="0">
                <a:effectLst>
                  <a:outerShdw blurRad="38100" dist="38100" dir="2700000" algn="tl">
                    <a:srgbClr val="000000">
                      <a:alpha val="43137"/>
                    </a:srgbClr>
                  </a:outerShdw>
                </a:effectLst>
              </a:rPr>
              <a:t>    a) de avertizare;</a:t>
            </a:r>
          </a:p>
          <a:p>
            <a:pPr algn="just"/>
            <a:r>
              <a:rPr lang="ro-RO" sz="2400" dirty="0">
                <a:effectLst>
                  <a:outerShdw blurRad="38100" dist="38100" dir="2700000" algn="tl">
                    <a:srgbClr val="000000">
                      <a:alpha val="43137"/>
                    </a:srgbClr>
                  </a:outerShdw>
                </a:effectLst>
              </a:rPr>
              <a:t>    b) de reglementare, care pot fi:</a:t>
            </a:r>
          </a:p>
          <a:p>
            <a:pPr algn="just"/>
            <a:r>
              <a:rPr lang="ro-RO" sz="2400" dirty="0">
                <a:effectLst>
                  <a:outerShdw blurRad="38100" dist="38100" dir="2700000" algn="tl">
                    <a:srgbClr val="000000">
                      <a:alpha val="43137"/>
                    </a:srgbClr>
                  </a:outerShdw>
                </a:effectLst>
              </a:rPr>
              <a:t>    1. de prioritate;</a:t>
            </a:r>
          </a:p>
          <a:p>
            <a:pPr algn="just"/>
            <a:r>
              <a:rPr lang="ro-RO" sz="2400" dirty="0">
                <a:effectLst>
                  <a:outerShdw blurRad="38100" dist="38100" dir="2700000" algn="tl">
                    <a:srgbClr val="000000">
                      <a:alpha val="43137"/>
                    </a:srgbClr>
                  </a:outerShdw>
                </a:effectLst>
              </a:rPr>
              <a:t>    2. de interzicere sau restricție;</a:t>
            </a:r>
          </a:p>
          <a:p>
            <a:pPr algn="just"/>
            <a:r>
              <a:rPr lang="ro-RO" sz="2400" dirty="0">
                <a:effectLst>
                  <a:outerShdw blurRad="38100" dist="38100" dir="2700000" algn="tl">
                    <a:srgbClr val="000000">
                      <a:alpha val="43137"/>
                    </a:srgbClr>
                  </a:outerShdw>
                </a:effectLst>
              </a:rPr>
              <a:t>    3. de obligare;</a:t>
            </a:r>
          </a:p>
          <a:p>
            <a:pPr algn="just"/>
            <a:r>
              <a:rPr lang="ro-RO" sz="2400" dirty="0">
                <a:effectLst>
                  <a:outerShdw blurRad="38100" dist="38100" dir="2700000" algn="tl">
                    <a:srgbClr val="000000">
                      <a:alpha val="43137"/>
                    </a:srgbClr>
                  </a:outerShdw>
                </a:effectLst>
              </a:rPr>
              <a:t>    c) de orientare şi informare, care pot fi:</a:t>
            </a:r>
          </a:p>
          <a:p>
            <a:pPr algn="just"/>
            <a:r>
              <a:rPr lang="ro-RO" sz="2400" dirty="0">
                <a:effectLst>
                  <a:outerShdw blurRad="38100" dist="38100" dir="2700000" algn="tl">
                    <a:srgbClr val="000000">
                      <a:alpha val="43137"/>
                    </a:srgbClr>
                  </a:outerShdw>
                </a:effectLst>
              </a:rPr>
              <a:t>    1. de orientare;</a:t>
            </a:r>
          </a:p>
          <a:p>
            <a:pPr algn="just"/>
            <a:r>
              <a:rPr lang="ro-RO" sz="2400" dirty="0">
                <a:effectLst>
                  <a:outerShdw blurRad="38100" dist="38100" dir="2700000" algn="tl">
                    <a:srgbClr val="000000">
                      <a:alpha val="43137"/>
                    </a:srgbClr>
                  </a:outerShdw>
                </a:effectLst>
              </a:rPr>
              <a:t>    2. de informare;</a:t>
            </a:r>
          </a:p>
          <a:p>
            <a:pPr algn="just"/>
            <a:r>
              <a:rPr lang="ro-RO" sz="2400" dirty="0">
                <a:effectLst>
                  <a:outerShdw blurRad="38100" dist="38100" dir="2700000" algn="tl">
                    <a:srgbClr val="000000">
                      <a:alpha val="43137"/>
                    </a:srgbClr>
                  </a:outerShdw>
                </a:effectLst>
              </a:rPr>
              <a:t>    3. de informare turistică;</a:t>
            </a:r>
          </a:p>
          <a:p>
            <a:pPr algn="just"/>
            <a:r>
              <a:rPr lang="ro-RO" sz="2400" dirty="0">
                <a:effectLst>
                  <a:outerShdw blurRad="38100" dist="38100" dir="2700000" algn="tl">
                    <a:srgbClr val="000000">
                      <a:alpha val="43137"/>
                    </a:srgbClr>
                  </a:outerShdw>
                </a:effectLst>
              </a:rPr>
              <a:t>    4. panouri adiționale;</a:t>
            </a:r>
          </a:p>
          <a:p>
            <a:pPr algn="just"/>
            <a:r>
              <a:rPr lang="ro-RO" sz="2400" dirty="0">
                <a:effectLst>
                  <a:outerShdw blurRad="38100" dist="38100" dir="2700000" algn="tl">
                    <a:srgbClr val="000000">
                      <a:alpha val="43137"/>
                    </a:srgbClr>
                  </a:outerShdw>
                </a:effectLst>
              </a:rPr>
              <a:t>    5. indicatoare kilometrice şi hectometrice;</a:t>
            </a:r>
          </a:p>
          <a:p>
            <a:pPr algn="just"/>
            <a:r>
              <a:rPr lang="ro-RO" sz="2400" dirty="0">
                <a:effectLst>
                  <a:outerShdw blurRad="38100" dist="38100" dir="2700000" algn="tl">
                    <a:srgbClr val="000000">
                      <a:alpha val="43137"/>
                    </a:srgbClr>
                  </a:outerShdw>
                </a:effectLst>
              </a:rPr>
              <a:t>    d) mijloace de semnalizare a lucrărilor, care cuprind:</a:t>
            </a:r>
          </a:p>
          <a:p>
            <a:pPr algn="just"/>
            <a:r>
              <a:rPr lang="ro-RO" sz="2400" dirty="0">
                <a:effectLst>
                  <a:outerShdw blurRad="38100" dist="38100" dir="2700000" algn="tl">
                    <a:srgbClr val="000000">
                      <a:alpha val="43137"/>
                    </a:srgbClr>
                  </a:outerShdw>
                </a:effectLst>
              </a:rPr>
              <a:t>    1. indicatoare rutiere temporare;</a:t>
            </a:r>
          </a:p>
          <a:p>
            <a:pPr algn="just"/>
            <a:r>
              <a:rPr lang="ro-RO" sz="2400" dirty="0">
                <a:effectLst>
                  <a:outerShdw blurRad="38100" dist="38100" dir="2700000" algn="tl">
                    <a:srgbClr val="000000">
                      <a:alpha val="43137"/>
                    </a:srgbClr>
                  </a:outerShdw>
                </a:effectLst>
              </a:rPr>
              <a:t>    2. mijloace auxiliare de semnalizare a lucrărilor.</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053752494"/>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185531"/>
            <a:ext cx="5851874" cy="6672470"/>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Indicatoarele pot fi însoțite de panouri cu semne adiționale conținând inscripții sau simboluri care le precizează, completează ori limitează semnificația.</a:t>
            </a:r>
          </a:p>
          <a:p>
            <a:pPr marL="0" indent="0" algn="just">
              <a:buNone/>
            </a:pPr>
            <a:endParaRPr lang="ro-RO" sz="2400" dirty="0">
              <a:effectLst>
                <a:outerShdw blurRad="38100" dist="38100" dir="2700000" algn="tl">
                  <a:srgbClr val="000000">
                    <a:alpha val="43137"/>
                  </a:srgbClr>
                </a:outerShdw>
              </a:effectLst>
            </a:endParaRP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Indicatoarele de avertizare se instalează înaintea locului periculos, la o distanță de maximum 50 m în localități, între 100 m şi 250 m în afara localităților, respectiv între 500 m şi 1.000 m pe autostrăzi şi drumuri expres.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Când condițiile din teren impun amplasarea la o distanță mai mare, sub indicator se instalează un panou adițional "Distanța între indicator şi începutul locului periculos".</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98309805"/>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1749287"/>
            <a:ext cx="5851874" cy="3869635"/>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Pe autostrăzi şi drumuri expres, în toate cazurile, sub indicator este obligatoriu să se instaleze un panou adițional "Distanța între indicator şi începutul locului periculos". În situația în care lungimea sectorului periculos depășește 1.000 m, sub indicator se montează panoul adițional "Lungimea sectorului periculos la care se referă indicatorul".</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007972363"/>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096000" y="212035"/>
            <a:ext cx="5923723" cy="6467061"/>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Semnificația indicatoarelor de interzicere sau de restricție începe din dreptul acestora.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lipsa unei semnalizări care să precizeze lungimea sectorului pe care se aplică reglementarea ori a unor indicatoare care să anunțe sfârșitul interdicției sau al restricției, semnificația acestor indicatoare încetează în intersecția cea mai apropiată.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Când indicatoarele de interzicere sau restricție sunt instalate împreună cu indicatorul ce anunță intrarea într-o localitate, semnificația lor este valabilă pe drumul respectiv până la întâlnirea indicatorului "Ieșire din localitate", cu excepția locurilor unde alte indicatoare dispun altfel.</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110715848"/>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ctr">
              <a:buNone/>
            </a:pPr>
            <a:r>
              <a:rPr lang="ro-RO" b="1" dirty="0">
                <a:effectLst>
                  <a:outerShdw blurRad="38100" dist="38100" dir="2700000" algn="tl">
                    <a:srgbClr val="000000">
                      <a:alpha val="43137"/>
                    </a:srgbClr>
                  </a:outerShdw>
                </a:effectLst>
              </a:rPr>
              <a:t> Marcajele</a:t>
            </a: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Marcajele servesc la organizarea circulației, avertizarea sau îndrumarea participanților la trafic. </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Acestea pot fi folosite singure sau împreună cu alte mijloace de semnalizare rutieră pe care le completează sau le precizează semnificația.</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485182355"/>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096000" y="265043"/>
            <a:ext cx="5923723" cy="6467061"/>
          </a:xfrm>
        </p:spPr>
        <p:txBody>
          <a:bodyPr anchor="t">
            <a:normAutofit/>
          </a:bodyPr>
          <a:lstStyle/>
          <a:p>
            <a:pPr algn="just"/>
            <a:r>
              <a:rPr lang="ro-RO" sz="2400" b="1" i="1" dirty="0">
                <a:effectLst>
                  <a:outerShdw blurRad="38100" dist="38100" dir="2700000" algn="tl">
                    <a:srgbClr val="000000">
                      <a:alpha val="43137"/>
                    </a:srgbClr>
                  </a:outerShdw>
                </a:effectLst>
              </a:rPr>
              <a:t>Marcajele aplicate pe drumurile publice sunt:</a:t>
            </a:r>
          </a:p>
          <a:p>
            <a:pPr algn="just"/>
            <a:r>
              <a:rPr lang="ro-RO" sz="2400" b="1" i="1" dirty="0">
                <a:effectLst>
                  <a:outerShdw blurRad="38100" dist="38100" dir="2700000" algn="tl">
                    <a:srgbClr val="000000">
                      <a:alpha val="43137"/>
                    </a:srgbClr>
                  </a:outerShdw>
                </a:effectLst>
              </a:rPr>
              <a:t>    a) longitudinale, care pot fi:</a:t>
            </a:r>
          </a:p>
          <a:p>
            <a:pPr algn="just"/>
            <a:r>
              <a:rPr lang="ro-RO" sz="2400" b="1" i="1" dirty="0">
                <a:effectLst>
                  <a:outerShdw blurRad="38100" dist="38100" dir="2700000" algn="tl">
                    <a:srgbClr val="000000">
                      <a:alpha val="43137"/>
                    </a:srgbClr>
                  </a:outerShdw>
                </a:effectLst>
              </a:rPr>
              <a:t>    1. de separare a sensurilor de circulaţie;</a:t>
            </a:r>
          </a:p>
          <a:p>
            <a:pPr algn="just"/>
            <a:r>
              <a:rPr lang="ro-RO" sz="2400" b="1" i="1" dirty="0">
                <a:effectLst>
                  <a:outerShdw blurRad="38100" dist="38100" dir="2700000" algn="tl">
                    <a:srgbClr val="000000">
                      <a:alpha val="43137"/>
                    </a:srgbClr>
                  </a:outerShdw>
                </a:effectLst>
              </a:rPr>
              <a:t>    2. de separare a benzilor pe același sens;</a:t>
            </a:r>
          </a:p>
          <a:p>
            <a:pPr algn="just"/>
            <a:r>
              <a:rPr lang="ro-RO" sz="2400" b="1" i="1" dirty="0">
                <a:effectLst>
                  <a:outerShdw blurRad="38100" dist="38100" dir="2700000" algn="tl">
                    <a:srgbClr val="000000">
                      <a:alpha val="43137"/>
                    </a:srgbClr>
                  </a:outerShdw>
                </a:effectLst>
              </a:rPr>
              <a:t>    b) de delimitare a părții carosabile;</a:t>
            </a:r>
          </a:p>
          <a:p>
            <a:pPr algn="just"/>
            <a:r>
              <a:rPr lang="ro-RO" sz="2400" b="1" i="1" dirty="0">
                <a:effectLst>
                  <a:outerShdw blurRad="38100" dist="38100" dir="2700000" algn="tl">
                    <a:srgbClr val="000000">
                      <a:alpha val="43137"/>
                    </a:srgbClr>
                  </a:outerShdw>
                </a:effectLst>
              </a:rPr>
              <a:t>    c) transversale, care pot fi:</a:t>
            </a:r>
          </a:p>
          <a:p>
            <a:pPr algn="just"/>
            <a:r>
              <a:rPr lang="ro-RO" sz="2400" b="1" i="1" dirty="0">
                <a:effectLst>
                  <a:outerShdw blurRad="38100" dist="38100" dir="2700000" algn="tl">
                    <a:srgbClr val="000000">
                      <a:alpha val="43137"/>
                    </a:srgbClr>
                  </a:outerShdw>
                </a:effectLst>
              </a:rPr>
              <a:t>    1. de oprire;</a:t>
            </a:r>
          </a:p>
          <a:p>
            <a:pPr algn="just"/>
            <a:r>
              <a:rPr lang="ro-RO" sz="2400" b="1" i="1" dirty="0">
                <a:effectLst>
                  <a:outerShdw blurRad="38100" dist="38100" dir="2700000" algn="tl">
                    <a:srgbClr val="000000">
                      <a:alpha val="43137"/>
                    </a:srgbClr>
                  </a:outerShdw>
                </a:effectLst>
              </a:rPr>
              <a:t>    2. de cedare a trecerii;</a:t>
            </a:r>
          </a:p>
          <a:p>
            <a:pPr algn="just"/>
            <a:r>
              <a:rPr lang="ro-RO" sz="2400" b="1" i="1" dirty="0">
                <a:effectLst>
                  <a:outerShdw blurRad="38100" dist="38100" dir="2700000" algn="tl">
                    <a:srgbClr val="000000">
                      <a:alpha val="43137"/>
                    </a:srgbClr>
                  </a:outerShdw>
                </a:effectLst>
              </a:rPr>
              <a:t>    3. de traversare pentru pietoni;</a:t>
            </a:r>
          </a:p>
          <a:p>
            <a:pPr algn="just"/>
            <a:r>
              <a:rPr lang="ro-RO" sz="2400" b="1" i="1" dirty="0">
                <a:effectLst>
                  <a:outerShdw blurRad="38100" dist="38100" dir="2700000" algn="tl">
                    <a:srgbClr val="000000">
                      <a:alpha val="43137"/>
                    </a:srgbClr>
                  </a:outerShdw>
                </a:effectLst>
              </a:rPr>
              <a:t>    4. de traversare pentru bicicliști;</a:t>
            </a:r>
          </a:p>
          <a:p>
            <a:pPr algn="just"/>
            <a:r>
              <a:rPr lang="ro-RO" sz="2400" b="1" i="1" dirty="0">
                <a:effectLst>
                  <a:outerShdw blurRad="38100" dist="38100" dir="2700000" algn="tl">
                    <a:srgbClr val="000000">
                      <a:alpha val="43137"/>
                    </a:srgbClr>
                  </a:outerShdw>
                </a:effectLst>
              </a:rPr>
              <a:t>    d) diverse, care pot fi:</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820273107"/>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212035"/>
            <a:ext cx="5851874" cy="6427304"/>
          </a:xfrm>
        </p:spPr>
        <p:txBody>
          <a:bodyPr anchor="t">
            <a:normAutofit/>
          </a:bodyPr>
          <a:lstStyle/>
          <a:p>
            <a:pPr algn="just"/>
            <a:r>
              <a:rPr lang="ro-RO" sz="2400" b="1" i="1" dirty="0">
                <a:effectLst>
                  <a:outerShdw blurRad="38100" dist="38100" dir="2700000" algn="tl">
                    <a:srgbClr val="000000">
                      <a:alpha val="43137"/>
                    </a:srgbClr>
                  </a:outerShdw>
                </a:effectLst>
              </a:rPr>
              <a:t> 1. de ghidare;</a:t>
            </a:r>
          </a:p>
          <a:p>
            <a:pPr algn="just"/>
            <a:r>
              <a:rPr lang="ro-RO" sz="2400" b="1" i="1" dirty="0">
                <a:effectLst>
                  <a:outerShdw blurRad="38100" dist="38100" dir="2700000" algn="tl">
                    <a:srgbClr val="000000">
                      <a:alpha val="43137"/>
                    </a:srgbClr>
                  </a:outerShdw>
                </a:effectLst>
              </a:rPr>
              <a:t>    2. pentru spații interzise;</a:t>
            </a:r>
          </a:p>
          <a:p>
            <a:pPr algn="just"/>
            <a:r>
              <a:rPr lang="ro-RO" sz="2400" b="1" i="1" dirty="0">
                <a:effectLst>
                  <a:outerShdw blurRad="38100" dist="38100" dir="2700000" algn="tl">
                    <a:srgbClr val="000000">
                      <a:alpha val="43137"/>
                    </a:srgbClr>
                  </a:outerShdw>
                </a:effectLst>
              </a:rPr>
              <a:t>    3. pentru interzicerea staționării;</a:t>
            </a:r>
          </a:p>
          <a:p>
            <a:pPr algn="just"/>
            <a:r>
              <a:rPr lang="ro-RO" sz="2400" b="1" i="1" dirty="0">
                <a:effectLst>
                  <a:outerShdw blurRad="38100" dist="38100" dir="2700000" algn="tl">
                    <a:srgbClr val="000000">
                      <a:alpha val="43137"/>
                    </a:srgbClr>
                  </a:outerShdw>
                </a:effectLst>
              </a:rPr>
              <a:t>    4. pentru stații de autobuze, troleibuze, taximetre;</a:t>
            </a:r>
          </a:p>
          <a:p>
            <a:pPr algn="just"/>
            <a:r>
              <a:rPr lang="ro-RO" sz="2400" b="1" i="1" dirty="0">
                <a:effectLst>
                  <a:outerShdw blurRad="38100" dist="38100" dir="2700000" algn="tl">
                    <a:srgbClr val="000000">
                      <a:alpha val="43137"/>
                    </a:srgbClr>
                  </a:outerShdw>
                </a:effectLst>
              </a:rPr>
              <a:t>    5. pentru locuri de parcare;</a:t>
            </a:r>
          </a:p>
          <a:p>
            <a:pPr algn="just"/>
            <a:r>
              <a:rPr lang="ro-RO" sz="2400" b="1" i="1" dirty="0">
                <a:effectLst>
                  <a:outerShdw blurRad="38100" dist="38100" dir="2700000" algn="tl">
                    <a:srgbClr val="000000">
                      <a:alpha val="43137"/>
                    </a:srgbClr>
                  </a:outerShdw>
                </a:effectLst>
              </a:rPr>
              <a:t>    6. săgeți sau inscripții;</a:t>
            </a:r>
          </a:p>
          <a:p>
            <a:pPr algn="just"/>
            <a:r>
              <a:rPr lang="ro-RO" sz="2400" b="1" i="1" dirty="0">
                <a:effectLst>
                  <a:outerShdw blurRad="38100" dist="38100" dir="2700000" algn="tl">
                    <a:srgbClr val="000000">
                      <a:alpha val="43137"/>
                    </a:srgbClr>
                  </a:outerShdw>
                </a:effectLst>
              </a:rPr>
              <a:t>    e) laterale aplicate pe:</a:t>
            </a:r>
          </a:p>
          <a:p>
            <a:pPr algn="just"/>
            <a:r>
              <a:rPr lang="ro-RO" sz="2400" b="1" i="1" dirty="0">
                <a:effectLst>
                  <a:outerShdw blurRad="38100" dist="38100" dir="2700000" algn="tl">
                    <a:srgbClr val="000000">
                      <a:alpha val="43137"/>
                    </a:srgbClr>
                  </a:outerShdw>
                </a:effectLst>
              </a:rPr>
              <a:t>    1. lucrări de artă (poduri, pasaje denivelate, ziduri de sprijin);</a:t>
            </a:r>
          </a:p>
          <a:p>
            <a:pPr algn="just"/>
            <a:r>
              <a:rPr lang="ro-RO" sz="2400" b="1" i="1" dirty="0">
                <a:effectLst>
                  <a:outerShdw blurRad="38100" dist="38100" dir="2700000" algn="tl">
                    <a:srgbClr val="000000">
                      <a:alpha val="43137"/>
                    </a:srgbClr>
                  </a:outerShdw>
                </a:effectLst>
              </a:rPr>
              <a:t>    2. parapete;</a:t>
            </a:r>
          </a:p>
          <a:p>
            <a:pPr algn="just"/>
            <a:r>
              <a:rPr lang="ro-RO" sz="2400" b="1" i="1" dirty="0">
                <a:effectLst>
                  <a:outerShdw blurRad="38100" dist="38100" dir="2700000" algn="tl">
                    <a:srgbClr val="000000">
                      <a:alpha val="43137"/>
                    </a:srgbClr>
                  </a:outerShdw>
                </a:effectLst>
              </a:rPr>
              <a:t>    3. stâlpi şi copaci situați pe platforma drumului;</a:t>
            </a:r>
          </a:p>
          <a:p>
            <a:pPr algn="just"/>
            <a:r>
              <a:rPr lang="ro-RO" sz="2400" b="1" i="1" dirty="0">
                <a:effectLst>
                  <a:outerShdw blurRad="38100" dist="38100" dir="2700000" algn="tl">
                    <a:srgbClr val="000000">
                      <a:alpha val="43137"/>
                    </a:srgbClr>
                  </a:outerShdw>
                </a:effectLst>
              </a:rPr>
              <a:t>    4. borduri.</a:t>
            </a: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182531929"/>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384313"/>
            <a:ext cx="5851874" cy="6122504"/>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Marcajul longitudinal format din linii continue care delimitează banda pe care este aplicat şi un marcaj simbolizând o anumită categorie sau anumite categorii de vehicule semnifică faptul că banda este rezervată circulației acelei sau acelor categorii de vehicule.</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Marcajul longitudinal format dintr-o linie discontinuă simplă sau dublă permite trecerea peste acesta, dacă manevra sau reglementările instituite impun acest lucru.</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25308143"/>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265043"/>
            <a:ext cx="6024134" cy="6467061"/>
          </a:xfrm>
        </p:spPr>
        <p:txBody>
          <a:bodyPr anchor="t">
            <a:normAutofit/>
          </a:bodyPr>
          <a:lstStyle/>
          <a:p>
            <a:pPr marL="0" indent="0" algn="just">
              <a:buNone/>
            </a:pPr>
            <a:r>
              <a:rPr lang="ro-RO" sz="2400" b="1" dirty="0">
                <a:effectLst>
                  <a:outerShdw blurRad="38100" dist="38100" dir="2700000" algn="tl">
                    <a:srgbClr val="000000">
                      <a:alpha val="43137"/>
                    </a:srgbClr>
                  </a:outerShdw>
                </a:effectLst>
              </a:rPr>
              <a:t>Marcajul cu linie discontinuă simplă:</a:t>
            </a:r>
          </a:p>
          <a:p>
            <a:pPr algn="just"/>
            <a:r>
              <a:rPr lang="ro-RO" sz="2400" i="1" dirty="0">
                <a:effectLst>
                  <a:outerShdw blurRad="38100" dist="38100" dir="2700000" algn="tl">
                    <a:srgbClr val="000000">
                      <a:alpha val="43137"/>
                    </a:srgbClr>
                  </a:outerShdw>
                </a:effectLst>
              </a:rPr>
              <a:t>a) marcajul cu linie discontinuă simplă:</a:t>
            </a:r>
          </a:p>
          <a:p>
            <a:pPr algn="just"/>
            <a:r>
              <a:rPr lang="ro-RO" sz="2400" i="1" dirty="0">
                <a:effectLst>
                  <a:outerShdw blurRad="38100" dist="38100" dir="2700000" algn="tl">
                    <a:srgbClr val="000000">
                      <a:alpha val="43137"/>
                    </a:srgbClr>
                  </a:outerShdw>
                </a:effectLst>
              </a:rPr>
              <a:t>    1. pentru separarea sensurilor de circulaţie, pe drumurile cu două benzi şi circulaţie în ambele sensuri;</a:t>
            </a:r>
          </a:p>
          <a:p>
            <a:pPr algn="just"/>
            <a:r>
              <a:rPr lang="ro-RO" sz="2400" i="1" dirty="0">
                <a:effectLst>
                  <a:outerShdw blurRad="38100" dist="38100" dir="2700000" algn="tl">
                    <a:srgbClr val="000000">
                      <a:alpha val="43137"/>
                    </a:srgbClr>
                  </a:outerShdw>
                </a:effectLst>
              </a:rPr>
              <a:t>    2. pentru separarea benzilor de circulaţie pe același sens, pe drumurile cu cel puțin două benzi pe sens;</a:t>
            </a:r>
          </a:p>
          <a:p>
            <a:pPr algn="just"/>
            <a:r>
              <a:rPr lang="ro-RO" sz="2400" i="1" dirty="0">
                <a:effectLst>
                  <a:outerShdw blurRad="38100" dist="38100" dir="2700000" algn="tl">
                    <a:srgbClr val="000000">
                      <a:alpha val="43137"/>
                    </a:srgbClr>
                  </a:outerShdw>
                </a:effectLst>
              </a:rPr>
              <a:t>    3. pentru marcarea trecerii de la o linie discontinuă la una continuă. În localități acest marcaj nu este obligatoriu;</a:t>
            </a:r>
          </a:p>
          <a:p>
            <a:pPr algn="just"/>
            <a:r>
              <a:rPr lang="ro-RO" sz="2400" i="1" dirty="0">
                <a:effectLst>
                  <a:outerShdw blurRad="38100" dist="38100" dir="2700000" algn="tl">
                    <a:srgbClr val="000000">
                      <a:alpha val="43137"/>
                    </a:srgbClr>
                  </a:outerShdw>
                </a:effectLst>
              </a:rPr>
              <a:t>    4. pentru a separa, pe autostrăzi, benzile de accelerare sau de decelerare de benzile curente de circulaţie;</a:t>
            </a:r>
          </a:p>
          <a:p>
            <a:pPr algn="just"/>
            <a:r>
              <a:rPr lang="ro-RO" sz="2400" i="1" dirty="0">
                <a:effectLst>
                  <a:outerShdw blurRad="38100" dist="38100" dir="2700000" algn="tl">
                    <a:srgbClr val="000000">
                      <a:alpha val="43137"/>
                    </a:srgbClr>
                  </a:outerShdw>
                </a:effectLst>
              </a:rPr>
              <a:t>    5. pentru marcaje de ghidare în intersecții;</a:t>
            </a:r>
            <a:br>
              <a:rPr lang="ro-RO" sz="2400" dirty="0">
                <a:effectLst>
                  <a:outerShdw blurRad="38100" dist="38100" dir="2700000" algn="tl">
                    <a:srgbClr val="000000">
                      <a:alpha val="43137"/>
                    </a:srgbClr>
                  </a:outerShdw>
                </a:effectLst>
              </a:rPr>
            </a:b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643420836"/>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024154" y="927651"/>
            <a:ext cx="5995569" cy="5751445"/>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Marcajul longitudinal format dintr-o linie continuă simplă sau dublă interzice încălcarea acestuia.</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Marcajul format dintr-o linie continuă aplicată pe bordura trotuarului sau la marginea părții carosabile interzice staționarea vehiculelor pe acea parte a drumului. </a:t>
            </a:r>
          </a:p>
          <a:p>
            <a:pPr marL="0" indent="0" algn="just">
              <a:buNone/>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Când o asemenea linie însoțește un indicator de interzicere a staționării, aceasta precizează lungimea sectorului de drum pe care este valabilă interzicerea.</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063489999"/>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2610678"/>
            <a:ext cx="5851874" cy="3008244"/>
          </a:xfrm>
        </p:spPr>
        <p:txBody>
          <a:bodyPr anchor="t">
            <a:normAutofit/>
          </a:bodyPr>
          <a:lstStyle/>
          <a:p>
            <a:pPr algn="just">
              <a:buFont typeface="Wingdings" panose="05000000000000000000" pitchFamily="2" charset="2"/>
              <a:buChar char="Ø"/>
            </a:pPr>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marcajul cu linie discontinuă dublă, pentru delimitarea benzilor reversibile. Pe asemenea benzi marcajul este însoțit de dispozitive luminoase speciale.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75338115"/>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804453"/>
          </a:xfrm>
        </p:spPr>
        <p:txBody>
          <a:bodyPr anchor="t">
            <a:normAutofit/>
          </a:bodyPr>
          <a:lstStyle/>
          <a:p>
            <a:pPr marL="0" indent="0" algn="just">
              <a:buNone/>
            </a:pPr>
            <a:r>
              <a:rPr lang="ro-RO" b="1" dirty="0">
                <a:effectLst>
                  <a:outerShdw blurRad="38100" dist="38100" dir="2700000" algn="tl">
                    <a:srgbClr val="000000">
                      <a:alpha val="43137"/>
                    </a:srgbClr>
                  </a:outerShdw>
                </a:effectLst>
              </a:rPr>
              <a:t>Linia continuă se folosește în următoarele situații:</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a) linia continuă simplă, pentru separarea sensurilor de circulaţie, a benzilor de același sens la apropierea de intersecții şi în zone periculoase;</a:t>
            </a:r>
          </a:p>
          <a:p>
            <a:pPr marL="0" indent="0" algn="just">
              <a:buNone/>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    b) linia continuă dublă, pentru separarea sensurilor de circulaţie cu minimum două benzi pe fiecare sens, precum şi la drumuri cu o bandă pe sens sau în alte situații stabilite de administratorul drumului respectiv, cu acordul poliției rutiere.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117480879"/>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817705"/>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În cazul marcajului longitudinal format dintr-o linie continuă şi una discontinuă alăturate, conducătorul de vehicul trebuie să respecte semnificația liniei celei mai apropiate în sensul de mers.</a:t>
            </a:r>
          </a:p>
          <a:p>
            <a:pPr algn="just">
              <a:buFont typeface="Wingdings" panose="05000000000000000000" pitchFamily="2" charset="2"/>
              <a:buChar char="Ø"/>
            </a:pPr>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Pe drumurile cu circulaţie în ambele sensuri prevăzute cu o singură bandă pe sens, pe distanța cuprinsă între indicatoarele de avertizare "Copii", aferente celor două sensuri, marcajul de separare a sensurilor se execută cu linie continuă.</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207534455"/>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ctr">
              <a:buNone/>
            </a:pPr>
            <a:r>
              <a:rPr lang="ro-RO" b="1" dirty="0">
                <a:effectLst>
                  <a:outerShdw blurRad="38100" dist="38100" dir="2700000" algn="tl">
                    <a:srgbClr val="000000">
                      <a:alpha val="43137"/>
                    </a:srgbClr>
                  </a:outerShdw>
                </a:effectLst>
              </a:rPr>
              <a:t>Marcajele de delimitare a părții carosabile </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sunt amplasate în lungul drumului, se execută la limita din dreapta a părții carosabile în sensul de mers, cu excepția autostrăzilor şi a drumurilor expres, unde marcajul se aplică şi pe partea stângă, lângă mijlocul fizic de separare a sensurilor de circulaţie. Aceste marcaje pot fi cu linie continuă sau discontinuă simplă.</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3997763"/>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ctr">
              <a:buNone/>
            </a:pPr>
            <a:r>
              <a:rPr lang="ro-RO" b="1" dirty="0">
                <a:effectLst>
                  <a:outerShdw blurRad="38100" dist="38100" dir="2700000" algn="tl">
                    <a:srgbClr val="000000">
                      <a:alpha val="43137"/>
                    </a:srgbClr>
                  </a:outerShdw>
                </a:effectLst>
              </a:rPr>
              <a:t>Marcajele de ghidare :</a:t>
            </a: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au rolul de a materializa traiectoria pe care vehiculele trebuie să o urmeze în traversarea unei intersecții ori pentru efectuarea virajului la stânga, fiind obligatoriu a se realiza în cazul în care axul central ori liniile de separare a benzii de circulaţie nu sunt coliniare.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505435741"/>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764697"/>
          </a:xfrm>
        </p:spPr>
        <p:txBody>
          <a:bodyPr anchor="t">
            <a:normAutofit/>
          </a:bodyPr>
          <a:lstStyle/>
          <a:p>
            <a:pPr marL="0" indent="0" algn="ctr">
              <a:buNone/>
            </a:pPr>
            <a:r>
              <a:rPr lang="ro-RO" b="1" dirty="0">
                <a:effectLst>
                  <a:outerShdw blurRad="38100" dist="38100" dir="2700000" algn="tl">
                    <a:srgbClr val="000000">
                      <a:alpha val="43137"/>
                    </a:srgbClr>
                  </a:outerShdw>
                </a:effectLst>
              </a:rPr>
              <a:t>Marcajele pentru interzicerea staționării </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se pot realiza:</a:t>
            </a:r>
          </a:p>
          <a:p>
            <a:pPr marL="0" indent="0" algn="just">
              <a:buNone/>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    a) prin linie continuă galbenă aplicată pe bordura trotuarului sau pe banda de consolidare a acostamentului, dublând marcajul de delimitare a părții carosabile spre exteriorul platformei drumului;</a:t>
            </a:r>
          </a:p>
          <a:p>
            <a:pPr marL="0" indent="0" algn="just">
              <a:buNone/>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    b) printr-o linie în zig-zag la marginea părții carosabile.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728498213"/>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870714"/>
          </a:xfrm>
        </p:spPr>
        <p:txBody>
          <a:bodyPr anchor="t">
            <a:normAutofit/>
          </a:bodyPr>
          <a:lstStyle/>
          <a:p>
            <a:pPr marL="0" indent="0" algn="just">
              <a:buNone/>
            </a:pPr>
            <a:r>
              <a:rPr lang="ro-RO" b="1" dirty="0">
                <a:effectLst>
                  <a:outerShdw blurRad="38100" dist="38100" dir="2700000" algn="tl">
                    <a:srgbClr val="000000">
                      <a:alpha val="43137"/>
                    </a:srgbClr>
                  </a:outerShdw>
                </a:effectLst>
              </a:rPr>
              <a:t>Marcajele prin săgeți</a:t>
            </a:r>
          </a:p>
          <a:p>
            <a:pPr marL="0" indent="0" algn="just">
              <a:buNone/>
            </a:pPr>
            <a:endParaRPr lang="ro-RO" sz="2400" b="1"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sunt folosite pentru:</a:t>
            </a:r>
          </a:p>
          <a:p>
            <a:pPr marL="0" indent="0" algn="just">
              <a:buNone/>
            </a:pPr>
            <a:r>
              <a:rPr lang="ro-RO" sz="2400" dirty="0">
                <a:effectLst>
                  <a:outerShdw blurRad="38100" dist="38100" dir="2700000" algn="tl">
                    <a:srgbClr val="000000">
                      <a:alpha val="43137"/>
                    </a:srgbClr>
                  </a:outerShdw>
                </a:effectLst>
              </a:rPr>
              <a:t>    a) selectarea pe benzi;</a:t>
            </a:r>
          </a:p>
          <a:p>
            <a:pPr marL="0" indent="0" algn="just">
              <a:buNone/>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    b) schimbarea benzii (banda de accelerare, banda suplimentară pentru vehicule lente, banda care se suprimă prin îngustarea părții carosabile);</a:t>
            </a:r>
          </a:p>
          <a:p>
            <a:pPr marL="0" indent="0" algn="just">
              <a:buNone/>
            </a:pPr>
            <a:endParaRPr lang="ro-RO" sz="2400"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    c) repliere, numai în afara localităților pe drumuri cu o bandă pe sens şi dublu sens de circulaţie.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768019799"/>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278296"/>
            <a:ext cx="5851874" cy="6440555"/>
          </a:xfrm>
        </p:spPr>
        <p:txBody>
          <a:bodyPr anchor="t">
            <a:normAutofit/>
          </a:bodyPr>
          <a:lstStyle/>
          <a:p>
            <a:pPr marL="0" indent="0" algn="ctr">
              <a:buNone/>
            </a:pPr>
            <a:r>
              <a:rPr lang="pt-BR" b="1" dirty="0">
                <a:effectLst>
                  <a:outerShdw blurRad="38100" dist="38100" dir="2700000" algn="tl">
                    <a:srgbClr val="000000">
                      <a:alpha val="43137"/>
                    </a:srgbClr>
                  </a:outerShdw>
                </a:effectLst>
              </a:rPr>
              <a:t>Marcajul transversal constând dintr-o linie continuă</a:t>
            </a:r>
            <a:endParaRPr lang="ro-RO" b="1" dirty="0">
              <a:effectLst>
                <a:outerShdw blurRad="38100" dist="38100" dir="2700000" algn="tl">
                  <a:srgbClr val="000000">
                    <a:alpha val="43137"/>
                  </a:srgbClr>
                </a:outerShdw>
              </a:effectLst>
            </a:endParaRPr>
          </a:p>
          <a:p>
            <a:pPr marL="0" indent="0" algn="just">
              <a:buNone/>
            </a:pPr>
            <a:endParaRPr lang="ro-RO" sz="2400"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indică linia înaintea căreia vehiculul trebuie oprit la întâlnirea indicatorului "Oprire". </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Un asemenea marcaj poate fi folosit pentru a indica linia de oprire impusă printr-un semnal luminos, printr-o comandă a agentului care dirijează circulația, de prezenţa unei treceri la nivel cu o cale ferată, cu o linie de tramvai sau a unei treceri pentru pietoni. </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Înaintea marcajului ce însoțește indicatorul "Oprire" se poate aplica pe partea carosabilă inscripția "Stop".</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088035407"/>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5857462"/>
          </a:xfrm>
        </p:spPr>
        <p:txBody>
          <a:bodyPr anchor="t">
            <a:normAutofit/>
          </a:bodyPr>
          <a:lstStyle/>
          <a:p>
            <a:pPr marL="0" indent="0" algn="ctr">
              <a:buNone/>
            </a:pPr>
            <a:r>
              <a:rPr lang="pt-BR" b="1" dirty="0">
                <a:effectLst>
                  <a:outerShdw blurRad="38100" dist="38100" dir="2700000" algn="tl">
                    <a:srgbClr val="000000">
                      <a:alpha val="43137"/>
                    </a:srgbClr>
                  </a:outerShdw>
                </a:effectLst>
              </a:rPr>
              <a:t>Marcajul transversal constând dintr-o linie discontinuă</a:t>
            </a:r>
            <a:endParaRPr lang="ro-RO" b="1" dirty="0">
              <a:effectLst>
                <a:outerShdw blurRad="38100" dist="38100" dir="2700000" algn="tl">
                  <a:srgbClr val="000000">
                    <a:alpha val="43137"/>
                  </a:srgbClr>
                </a:outerShdw>
              </a:effectLst>
            </a:endParaRPr>
          </a:p>
          <a:p>
            <a:pPr marL="0" indent="0" algn="just">
              <a:buNone/>
            </a:pPr>
            <a:endParaRPr lang="ro-RO" sz="2400" b="1" dirty="0">
              <a:effectLst>
                <a:outerShdw blurRad="38100" dist="38100" dir="2700000" algn="tl">
                  <a:srgbClr val="000000">
                    <a:alpha val="43137"/>
                  </a:srgbClr>
                </a:outerShdw>
              </a:effectLst>
            </a:endParaRP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indică linia care nu trebuie depășită atunci când se impune cedarea trecerii.</a:t>
            </a:r>
          </a:p>
          <a:p>
            <a:pPr marL="0" indent="0" algn="just">
              <a:buNone/>
            </a:pPr>
            <a:r>
              <a:rPr lang="ro-RO" sz="2400" dirty="0">
                <a:effectLst>
                  <a:outerShdw blurRad="38100" dist="38100" dir="2700000" algn="tl">
                    <a:srgbClr val="000000">
                      <a:alpha val="43137"/>
                    </a:srgbClr>
                  </a:outerShdw>
                </a:effectLst>
              </a:rPr>
              <a:t> </a:t>
            </a:r>
          </a:p>
          <a:p>
            <a:pPr marL="342900" indent="-342900" algn="just">
              <a:buFont typeface="Wingdings" panose="05000000000000000000" pitchFamily="2" charset="2"/>
              <a:buChar char="Ø"/>
            </a:pPr>
            <a:r>
              <a:rPr lang="ro-RO" sz="2400" dirty="0">
                <a:effectLst>
                  <a:outerShdw blurRad="38100" dist="38100" dir="2700000" algn="tl">
                    <a:srgbClr val="000000">
                      <a:alpha val="43137"/>
                    </a:srgbClr>
                  </a:outerShdw>
                </a:effectLst>
              </a:rPr>
              <a:t>Înaintea unei asemenea linii se poate aplica pe partea carosabilă un marcaj sub formă de triunghi având o latură paralelă cu linia discontinuă, iar vârful îndreptat spre vehiculul care se apropie.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33496761"/>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1484243"/>
            <a:ext cx="6024134" cy="4134679"/>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Marcajul transversal constând din linii paralele cu axul drumului indică locul pe unde pietonii trebuie să traverseze drumul. Aceste linii au lățimea mai mare decât a oricăror alte marcaje (Trecerile de pietoni)</a:t>
            </a:r>
          </a:p>
          <a:p>
            <a:pPr algn="just"/>
            <a:endParaRPr lang="ro-RO" sz="2400"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Marcajul transversal constând din linii discontinue paralele, aplicate perpendicular sau oblic față de axul drumului, indică locul destinat traversării părții carosabile de către bicicliști</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503551469"/>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106017"/>
            <a:ext cx="6024134" cy="6573079"/>
          </a:xfrm>
        </p:spPr>
        <p:txBody>
          <a:bodyPr anchor="t">
            <a:normAutofit/>
          </a:bodyPr>
          <a:lstStyle/>
          <a:p>
            <a:pPr algn="just">
              <a:spcAft>
                <a:spcPts val="1200"/>
              </a:spcAft>
              <a:buFont typeface="Wingdings" panose="05000000000000000000" pitchFamily="2" charset="2"/>
              <a:buChar char="Ø"/>
            </a:pPr>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Marcajul sub forma unei sau unor săgeți, aplicat pe banda ori pe benzile delimitate prin linii continue, obligă la urmarea direcției sau direcțiilor astfel indicate. Săgeata de repliere care este oblică față de axul drumului, aplicată pe o bandă sau intercalată într-un marcaj longitudinal format din linii discontinue, semnalizează obligaţia ca vehiculul care nu se află pe banda indicată de săgeată să fie condus pe acea bandă</a:t>
            </a:r>
          </a:p>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Marcajul format dintr-o linie în zig-zag semnifică interzicerea staționării vehiculelor pe partea drumului pe care este aplicat. </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O astfel de linie completată cu înscrisul "Bus" sau "Taxi" poate fi folosită pentru semnalizarea stațiilor de autobuze şi troleibuze, respectiv de taximetre.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72376294"/>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755373"/>
            <a:ext cx="5851874" cy="4863549"/>
          </a:xfrm>
        </p:spPr>
        <p:txBody>
          <a:bodyPr anchor="t">
            <a:normAutofit/>
          </a:bodyPr>
          <a:lstStyle/>
          <a:p>
            <a:pPr marL="0" indent="0" algn="ctr">
              <a:buNone/>
            </a:pPr>
            <a:r>
              <a:rPr lang="ro-RO" b="1" dirty="0">
                <a:effectLst>
                  <a:outerShdw blurRad="38100" dist="38100" dir="2700000" algn="tl">
                    <a:srgbClr val="000000">
                      <a:alpha val="43137"/>
                    </a:srgbClr>
                  </a:outerShdw>
                </a:effectLst>
              </a:rPr>
              <a:t>4. Obligațiile participanților la trafic</a:t>
            </a:r>
          </a:p>
          <a:p>
            <a:pPr marL="0" indent="0" algn="just">
              <a:buNone/>
            </a:pPr>
            <a:endParaRPr lang="ro-RO" sz="2400" b="1" dirty="0">
              <a:effectLst>
                <a:outerShdw blurRad="38100" dist="38100" dir="2700000" algn="tl">
                  <a:srgbClr val="000000">
                    <a:alpha val="43137"/>
                  </a:srgbClr>
                </a:outerShdw>
              </a:effectLst>
            </a:endParaRP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Participanții la trafic trebuie să aibă un comportament care să nu afecteze fluența şi siguranța circulației, să nu pună în pericol viața sau integritatea corporală a persoanelor şi să nu aducă prejudicii proprietății publice ori private.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739538984"/>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622852"/>
            <a:ext cx="6024134" cy="6056244"/>
          </a:xfrm>
        </p:spPr>
        <p:txBody>
          <a:bodyPr anchor="t">
            <a:normAutofit/>
          </a:bodyPr>
          <a:lstStyle/>
          <a:p>
            <a:pPr algn="just">
              <a:spcAft>
                <a:spcPts val="1200"/>
              </a:spcAft>
              <a:buFont typeface="Wingdings" panose="05000000000000000000" pitchFamily="2" charset="2"/>
              <a:buChar char="Ø"/>
            </a:pPr>
            <a:r>
              <a:rPr lang="ro-RO" sz="2400" dirty="0">
                <a:effectLst>
                  <a:outerShdw blurRad="38100" dist="38100" dir="2700000" algn="tl">
                    <a:srgbClr val="000000">
                      <a:alpha val="43137"/>
                    </a:srgbClr>
                  </a:outerShdw>
                </a:effectLst>
              </a:rPr>
              <a:t> Participanții la trafic sunt obligați ca, la cererea polițistului rutier, să înmâneze acestuia documentul de identitate sau, după caz, permisul de conducere, documentul de înmatriculare ori de înregistrare a vehiculului condus, documentele referitoare la bunurile transportate, precum şi alte documente prevăzute de lege.</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În exercitarea atribuțiilor care îi revin, polițistul rutier are dreptul să verifice vehiculul, precum şi identitatea conducătorului sau a pasagerilor aflați în interiorul acestuia atunci când există indicii despre săvârșirea unei fapte de natură contravențională sau penală.</a:t>
            </a: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495902648"/>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870713" y="185530"/>
            <a:ext cx="6149010" cy="6480313"/>
          </a:xfrm>
        </p:spPr>
        <p:txBody>
          <a:bodyPr anchor="t">
            <a:normAutofit fontScale="92500" lnSpcReduction="20000"/>
          </a:bodyPr>
          <a:lstStyle/>
          <a:p>
            <a:pPr algn="just">
              <a:buFont typeface="Wingdings" panose="05000000000000000000" pitchFamily="2" charset="2"/>
              <a:buChar char="Ø"/>
            </a:pPr>
            <a:r>
              <a:rPr lang="ro-RO" sz="2400" b="1" i="1" dirty="0">
                <a:effectLst>
                  <a:outerShdw blurRad="38100" dist="38100" dir="2700000" algn="tl">
                    <a:srgbClr val="000000">
                      <a:alpha val="43137"/>
                    </a:srgbClr>
                  </a:outerShdw>
                </a:effectLst>
              </a:rPr>
              <a:t>Conducătorii de autovehicule şi tractoare agricole sau forestiere şi persoanele care ocupă locuri prevăzute prin construcție cu centuri sau dispozitive de siguranță omologate trebuie să le poarte în timpul circulației pe drumurile publice, </a:t>
            </a:r>
            <a:r>
              <a:rPr lang="ro-RO" sz="2400" b="1" i="1" u="sng" dirty="0">
                <a:effectLst>
                  <a:outerShdw blurRad="38100" dist="38100" dir="2700000" algn="tl">
                    <a:srgbClr val="000000">
                      <a:alpha val="43137"/>
                    </a:srgbClr>
                  </a:outerShdw>
                </a:effectLst>
              </a:rPr>
              <a:t>cu excepția:</a:t>
            </a:r>
          </a:p>
          <a:p>
            <a:pPr algn="just"/>
            <a:endParaRPr lang="ro-RO" sz="2400" b="1" i="1" dirty="0">
              <a:effectLst>
                <a:outerShdw blurRad="38100" dist="38100" dir="2700000" algn="tl">
                  <a:srgbClr val="000000">
                    <a:alpha val="43137"/>
                  </a:srgbClr>
                </a:outerShdw>
              </a:effectLst>
            </a:endParaRPr>
          </a:p>
          <a:p>
            <a:pPr marL="0" indent="0" algn="just">
              <a:buNone/>
            </a:pPr>
            <a:r>
              <a:rPr lang="ro-RO" sz="2400" dirty="0">
                <a:effectLst>
                  <a:outerShdw blurRad="38100" dist="38100" dir="2700000" algn="tl">
                    <a:srgbClr val="000000">
                      <a:alpha val="43137"/>
                    </a:srgbClr>
                  </a:outerShdw>
                </a:effectLst>
              </a:rPr>
              <a:t>a) conducătorii de autoturisme pe timpul executării manevrei de mers înapoi sau care staționează;</a:t>
            </a:r>
          </a:p>
          <a:p>
            <a:pPr marL="0" indent="0" algn="just">
              <a:buNone/>
            </a:pPr>
            <a:r>
              <a:rPr lang="ro-RO" sz="2400" dirty="0">
                <a:effectLst>
                  <a:outerShdw blurRad="38100" dist="38100" dir="2700000" algn="tl">
                    <a:srgbClr val="000000">
                      <a:alpha val="43137"/>
                    </a:srgbClr>
                  </a:outerShdw>
                </a:effectLst>
              </a:rPr>
              <a:t>b) femeile în stare vizibilă de graviditate;</a:t>
            </a:r>
          </a:p>
          <a:p>
            <a:pPr marL="0" indent="0" algn="just">
              <a:buNone/>
            </a:pPr>
            <a:r>
              <a:rPr lang="ro-RO" sz="2400" dirty="0">
                <a:effectLst>
                  <a:outerShdw blurRad="38100" dist="38100" dir="2700000" algn="tl">
                    <a:srgbClr val="000000">
                      <a:alpha val="43137"/>
                    </a:srgbClr>
                  </a:outerShdw>
                </a:effectLst>
              </a:rPr>
              <a:t>c) conducătorii de autoturisme care execută servicii de transport public de persoane, în regim de taxi, când transportă pasageri;</a:t>
            </a:r>
          </a:p>
          <a:p>
            <a:pPr marL="0" indent="0" algn="just">
              <a:buNone/>
            </a:pPr>
            <a:r>
              <a:rPr lang="ro-RO" sz="2400" dirty="0">
                <a:effectLst>
                  <a:outerShdw blurRad="38100" dist="38100" dir="2700000" algn="tl">
                    <a:srgbClr val="000000">
                      <a:alpha val="43137"/>
                    </a:srgbClr>
                  </a:outerShdw>
                </a:effectLst>
              </a:rPr>
              <a:t>d) persoanele care au certificat medical în care să fie menționată afecțiunea care contraindică purtarea centurii de siguranță;</a:t>
            </a:r>
          </a:p>
          <a:p>
            <a:pPr marL="0" indent="0" algn="just">
              <a:buNone/>
            </a:pPr>
            <a:r>
              <a:rPr lang="ro-RO" sz="2400" dirty="0">
                <a:effectLst>
                  <a:outerShdw blurRad="38100" dist="38100" dir="2700000" algn="tl">
                    <a:srgbClr val="000000">
                      <a:alpha val="43137"/>
                    </a:srgbClr>
                  </a:outerShdw>
                </a:effectLst>
              </a:rPr>
              <a:t>e) instructorii auto, pe timpul pregătirii practice a persoanelor care învață să conducă un autovehicul pe drumurile publice sau examinatorul din cadrul autorității competente în timpul desfășurării probelor practice ale examenului pentru obținerea permisului de conducere.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74215147"/>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5995589" y="437323"/>
            <a:ext cx="6024134" cy="6281530"/>
          </a:xfrm>
        </p:spPr>
        <p:txBody>
          <a:bodyPr anchor="t">
            <a:normAutofit/>
          </a:bodyPr>
          <a:lstStyle/>
          <a:p>
            <a:pPr algn="just">
              <a:spcAft>
                <a:spcPts val="1200"/>
              </a:spcAft>
              <a:buFont typeface="Wingdings" panose="05000000000000000000" pitchFamily="2" charset="2"/>
              <a:buChar char="Ø"/>
            </a:pPr>
            <a:r>
              <a:rPr lang="ro-RO" sz="2400" b="1" i="1" dirty="0">
                <a:effectLst>
                  <a:outerShdw blurRad="38100" dist="38100" dir="2700000" algn="tl">
                    <a:srgbClr val="000000">
                      <a:alpha val="43137"/>
                    </a:srgbClr>
                  </a:outerShdw>
                </a:effectLst>
              </a:rPr>
              <a:t> </a:t>
            </a:r>
            <a:r>
              <a:rPr lang="ro-RO" sz="2400" dirty="0">
                <a:effectLst>
                  <a:outerShdw blurRad="38100" dist="38100" dir="2700000" algn="tl">
                    <a:srgbClr val="000000">
                      <a:alpha val="43137"/>
                    </a:srgbClr>
                  </a:outerShdw>
                </a:effectLst>
              </a:rPr>
              <a:t>Conducătorii de autovehicule având locuri prevăzute prin construcție cu centuri de siguranță au obligaţia să se asigure că, pe timpul conducerii vehiculului, minorii poartă centurile de siguranță sau sunt transportați numai în dispozitive de fixare în scaune pentru copii omologate, în condițiile prevăzute de regulament.</a:t>
            </a:r>
          </a:p>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Conducătorilor de autovehicule le este interzis să transporte copii în vârstă de până la 3 ani în autovehicule care nu sunt echipate cu sisteme de siguranță, cu excepția celor destinate transportului public de persoane, precum şi a taxiurilor dacă în acestea din urmă ocupă orice alt loc decât cel de pe scaunul din față, în condițiile prevăzute în regulament.</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271435847"/>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2358887"/>
            <a:ext cx="5851874" cy="3260035"/>
          </a:xfrm>
        </p:spPr>
        <p:txBody>
          <a:bodyPr anchor="t">
            <a:normAutofit/>
          </a:bodyPr>
          <a:lstStyle/>
          <a:p>
            <a:pPr algn="just">
              <a:buFont typeface="Wingdings" panose="05000000000000000000" pitchFamily="2" charset="2"/>
              <a:buChar char="Ø"/>
            </a:pPr>
            <a:r>
              <a:rPr lang="ro-RO" sz="2400" dirty="0">
                <a:effectLst>
                  <a:outerShdw blurRad="38100" dist="38100" dir="2700000" algn="tl">
                    <a:srgbClr val="000000">
                      <a:alpha val="43137"/>
                    </a:srgbClr>
                  </a:outerShdw>
                </a:effectLst>
              </a:rPr>
              <a:t> Copiii cu vârsta de peste 3 ani, având o înălțime de până la 150 cm, pot fi transportați în autovehicule care nu sunt echipate cu sisteme de siguranță doar dacă ocupă, pe timpul transportului, orice alt loc decât cel de pe scaunul din față.</a:t>
            </a: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248736985"/>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E565FF9E-B3D1-49B2-871C-751CB529CCBE}"/>
              </a:ext>
            </a:extLst>
          </p:cNvPr>
          <p:cNvSpPr>
            <a:spLocks noGrp="1"/>
          </p:cNvSpPr>
          <p:nvPr>
            <p:ph type="subTitle" idx="4294967295"/>
          </p:nvPr>
        </p:nvSpPr>
        <p:spPr>
          <a:xfrm>
            <a:off x="6167849" y="410817"/>
            <a:ext cx="5851874" cy="6255026"/>
          </a:xfrm>
        </p:spPr>
        <p:txBody>
          <a:bodyPr anchor="t">
            <a:normAutofit/>
          </a:bodyPr>
          <a:lstStyle/>
          <a:p>
            <a:pPr algn="just">
              <a:buFont typeface="Wingdings" panose="05000000000000000000" pitchFamily="2" charset="2"/>
              <a:buChar char="Ø"/>
            </a:pPr>
            <a:r>
              <a:rPr lang="ro-RO" sz="2400" b="1" i="1" dirty="0">
                <a:effectLst>
                  <a:outerShdw blurRad="38100" dist="38100" dir="2700000" algn="tl">
                    <a:srgbClr val="000000">
                      <a:alpha val="43137"/>
                    </a:srgbClr>
                  </a:outerShdw>
                </a:effectLst>
              </a:rPr>
              <a:t>Se interzice:</a:t>
            </a:r>
          </a:p>
          <a:p>
            <a:pPr algn="just"/>
            <a:r>
              <a:rPr lang="ro-RO" sz="2400" b="1" i="1" dirty="0">
                <a:effectLst>
                  <a:outerShdw blurRad="38100" dist="38100" dir="2700000" algn="tl">
                    <a:srgbClr val="000000">
                      <a:alpha val="43137"/>
                    </a:srgbClr>
                  </a:outerShdw>
                </a:effectLst>
              </a:rPr>
              <a:t> oricărei persoane să arunce, să lase sau să abandoneze obiecte, materiale ori substanţe sau să creeze obstacole pe drumul public. </a:t>
            </a:r>
          </a:p>
          <a:p>
            <a:pPr algn="just"/>
            <a:r>
              <a:rPr lang="ro-RO" sz="2400" b="1" i="1" dirty="0">
                <a:effectLst>
                  <a:outerShdw blurRad="38100" dist="38100" dir="2700000" algn="tl">
                    <a:srgbClr val="000000">
                      <a:alpha val="43137"/>
                    </a:srgbClr>
                  </a:outerShdw>
                </a:effectLst>
              </a:rPr>
              <a:t>Persoana care nu a putut evita crearea unui obstacol pe drumul public este obligată să îl înlăture şi, dacă nu este posibil, să îi semnalizeze prezenţa şi să anunțe imediat administratorul drumului public şi cea mai apropiată unitate de poliție.</a:t>
            </a:r>
          </a:p>
          <a:p>
            <a:pPr algn="just"/>
            <a:r>
              <a:rPr lang="ro-RO" sz="2400" b="1" i="1" dirty="0">
                <a:effectLst>
                  <a:outerShdw blurRad="38100" dist="38100" dir="2700000" algn="tl">
                    <a:srgbClr val="000000">
                      <a:alpha val="43137"/>
                    </a:srgbClr>
                  </a:outerShdw>
                </a:effectLst>
              </a:rPr>
              <a:t>Se interzice conducătorilor de autovehicule, precum şi persoanelor care ocupă scaunul din față să țină în brațe animale în timpul deplasării pe drumurile publice.</a:t>
            </a:r>
          </a:p>
          <a:p>
            <a:pPr marL="0" indent="0" algn="just">
              <a:buNone/>
            </a:pPr>
            <a:endParaRPr lang="ro-RO" sz="2400" dirty="0">
              <a:effectLst>
                <a:outerShdw blurRad="38100" dist="38100" dir="2700000" algn="tl">
                  <a:srgbClr val="000000">
                    <a:alpha val="43137"/>
                  </a:srgbClr>
                </a:outerShdw>
              </a:effectLst>
            </a:endParaRPr>
          </a:p>
        </p:txBody>
      </p:sp>
      <p:pic>
        <p:nvPicPr>
          <p:cNvPr id="5" name="Imagine 4" descr="O imagine care conține interior, plafon, cameră, masă&#10;&#10;Descriere generată automat">
            <a:extLst>
              <a:ext uri="{FF2B5EF4-FFF2-40B4-BE49-F238E27FC236}">
                <a16:creationId xmlns:a16="http://schemas.microsoft.com/office/drawing/2014/main" id="{2E851EC0-51FE-4687-BC8C-70F98CBE9A98}"/>
              </a:ext>
            </a:extLst>
          </p:cNvPr>
          <p:cNvPicPr>
            <a:picLocks noChangeAspect="1"/>
          </p:cNvPicPr>
          <p:nvPr/>
        </p:nvPicPr>
        <p:blipFill rotWithShape="1">
          <a:blip r:embed="rId2">
            <a:extLst>
              <a:ext uri="{28A0092B-C50C-407E-A947-70E740481C1C}">
                <a14:useLocalDpi xmlns:a14="http://schemas.microsoft.com/office/drawing/2010/main" val="0"/>
              </a:ext>
            </a:extLst>
          </a:blip>
          <a:srcRect t="11246" r="-2" b="337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10473942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4919</Words>
  <Application>Microsoft Office PowerPoint</Application>
  <PresentationFormat>Ecran lat</PresentationFormat>
  <Paragraphs>305</Paragraphs>
  <Slides>66</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66</vt:i4>
      </vt:variant>
    </vt:vector>
  </HeadingPairs>
  <TitlesOfParts>
    <vt:vector size="71" baseType="lpstr">
      <vt:lpstr>Arial</vt:lpstr>
      <vt:lpstr>Calibri</vt:lpstr>
      <vt:lpstr>Calibri Light</vt:lpstr>
      <vt:lpstr>Wingdings</vt:lpstr>
      <vt:lpstr>Temă Office</vt:lpstr>
      <vt:lpstr>LECȚIA 1</vt:lpstr>
      <vt:lpstr>1. Aspecte legate de organizarea cursului de legislație rutieră (durată, conținut, scop, obiective, prezentă).</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LECȚIA 1</dc:title>
  <dc:creator>Gabriel</dc:creator>
  <cp:lastModifiedBy>Gabriel</cp:lastModifiedBy>
  <cp:revision>15</cp:revision>
  <dcterms:created xsi:type="dcterms:W3CDTF">2020-04-12T19:48:59Z</dcterms:created>
  <dcterms:modified xsi:type="dcterms:W3CDTF">2020-04-22T12:09:49Z</dcterms:modified>
</cp:coreProperties>
</file>